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2"/>
  </p:notesMasterIdLst>
  <p:sldIdLst>
    <p:sldId id="256" r:id="rId2"/>
    <p:sldId id="264" r:id="rId3"/>
    <p:sldId id="265" r:id="rId4"/>
    <p:sldId id="266" r:id="rId5"/>
    <p:sldId id="267" r:id="rId6"/>
    <p:sldId id="258" r:id="rId7"/>
    <p:sldId id="257" r:id="rId8"/>
    <p:sldId id="260" r:id="rId9"/>
    <p:sldId id="263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2280" autoAdjust="0"/>
  </p:normalViewPr>
  <p:slideViewPr>
    <p:cSldViewPr snapToGrid="0" snapToObjects="1">
      <p:cViewPr varScale="1">
        <p:scale>
          <a:sx n="74" d="100"/>
          <a:sy n="74" d="100"/>
        </p:scale>
        <p:origin x="126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5C6D6-122D-3641-B004-2592D02266EE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AAA1C-0660-DF49-8425-FB304A7D7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44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was thinking something with alliteration. Like. Catalyzing Convicts</a:t>
            </a:r>
            <a:r>
              <a:rPr lang="en-US" baseline="0" dirty="0" smtClean="0"/>
              <a:t> or something. I had trouble finding the least offensive word for convict, though. Offender? Felon? </a:t>
            </a:r>
            <a:r>
              <a:rPr lang="en-US" baseline="0" dirty="0" err="1" smtClean="0"/>
              <a:t>Lol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AAA1C-0660-DF49-8425-FB304A7D76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12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 this what we want to definitely name it? I figure the less we put on these slides the better,</a:t>
            </a:r>
            <a:r>
              <a:rPr lang="en-US" baseline="0" dirty="0" smtClean="0"/>
              <a:t> since we only have 10 minutes. Maybe just key bullet points here that we can expand 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AAA1C-0660-DF49-8425-FB304A7D765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22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Feel free to add more purposes. I figured we can just take turns speaking about the different</a:t>
            </a:r>
            <a:r>
              <a:rPr lang="en-US" baseline="0" dirty="0" smtClean="0"/>
              <a:t> stats. Also, purpose or goals?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AAA1C-0660-DF49-8425-FB304A7D765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476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have been looking for an article to say something about the efficacy</a:t>
            </a:r>
            <a:r>
              <a:rPr lang="en-US" baseline="0" dirty="0" smtClean="0"/>
              <a:t> of this tax but will keep doing so. Basically here we will say that this isn’t a crazy idea because x amount of </a:t>
            </a:r>
            <a:r>
              <a:rPr lang="en-US" baseline="0" dirty="0" err="1" smtClean="0"/>
              <a:t>vermont</a:t>
            </a:r>
            <a:r>
              <a:rPr lang="en-US" baseline="0" dirty="0" smtClean="0"/>
              <a:t> businesses have </a:t>
            </a:r>
            <a:r>
              <a:rPr lang="en-US" baseline="0" smtClean="0"/>
              <a:t>been successful </a:t>
            </a:r>
            <a:r>
              <a:rPr lang="en-US" baseline="0" dirty="0" smtClean="0"/>
              <a:t>using the veteran credit and ours is super similar.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AAA1C-0660-DF49-8425-FB304A7D765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27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Wednesday, November 30, 2016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Wednesday, November 30,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Wednesday, November 30,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Wednesday, November 30, 2016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Wednesday, November 30, 2016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Wednesday, November 30, 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Wednesday, November 30, 2016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Wednesday, November 30,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Wednesday, November 30, 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Wednesday, November 30, 2016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Wednesday, November 30, 2016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t>Wednesday, November 30,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01622" y="1110342"/>
            <a:ext cx="10289904" cy="2156292"/>
          </a:xfrm>
        </p:spPr>
        <p:txBody>
          <a:bodyPr/>
          <a:lstStyle/>
          <a:p>
            <a:pPr algn="ctr"/>
            <a:r>
              <a:rPr lang="en-US" dirty="0" smtClean="0"/>
              <a:t>Optimism for Offenders: </a:t>
            </a:r>
            <a:br>
              <a:rPr lang="en-US" dirty="0" smtClean="0"/>
            </a:br>
            <a:r>
              <a:rPr lang="en-US" sz="4800" dirty="0" smtClean="0"/>
              <a:t>An Avenue to Reentry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Tax Credit Opportunity for Vermont Business</a:t>
            </a:r>
            <a:endParaRPr lang="en-US" dirty="0"/>
          </a:p>
        </p:txBody>
      </p:sp>
      <p:pic>
        <p:nvPicPr>
          <p:cNvPr id="4" name="Picture 3" descr="cuffs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207" y="4254074"/>
            <a:ext cx="2602171" cy="14832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10105" y="3948094"/>
            <a:ext cx="42413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 presentation by Cassidy Gooding &amp; Cory </a:t>
            </a:r>
            <a:r>
              <a:rPr lang="en-US" sz="1100" dirty="0" err="1" smtClean="0"/>
              <a:t>Woerner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837160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60375" y="575349"/>
            <a:ext cx="6096000" cy="3657599"/>
          </a:xfrm>
        </p:spPr>
        <p:txBody>
          <a:bodyPr/>
          <a:lstStyle/>
          <a:p>
            <a:pPr marL="18288" indent="0">
              <a:buNone/>
            </a:pPr>
            <a:r>
              <a:rPr lang="en-US" dirty="0" smtClean="0"/>
              <a:t>The Recently Released Offender Tax Credit is based on the successful Veteran’s Tax Credit, passed in 2011. The Veteran’s Tax allows businesses that hire recently deployed vets to collect a tax credit.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Feasibility</a:t>
            </a:r>
            <a:endParaRPr lang="en-US" dirty="0"/>
          </a:p>
        </p:txBody>
      </p:sp>
      <p:pic>
        <p:nvPicPr>
          <p:cNvPr id="5" name="Picture 4" descr="soldier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918" y="2784739"/>
            <a:ext cx="2872327" cy="357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052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ineup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90" b="13190"/>
          <a:stretch>
            <a:fillRect/>
          </a:stretch>
        </p:blipFill>
        <p:spPr>
          <a:xfrm>
            <a:off x="1226457" y="685801"/>
            <a:ext cx="6466114" cy="3879667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Faceless Felons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071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1884" y="177801"/>
            <a:ext cx="8425545" cy="4571999"/>
          </a:xfrm>
        </p:spPr>
        <p:txBody>
          <a:bodyPr/>
          <a:lstStyle/>
          <a:p>
            <a:pPr marL="18288" indent="0" algn="ctr">
              <a:buNone/>
            </a:pPr>
            <a:r>
              <a:rPr lang="en-US" sz="2600" b="1" dirty="0" smtClean="0"/>
              <a:t>According to the VT DOC Annual Report, published Jan. 2016:</a:t>
            </a:r>
            <a:endParaRPr lang="en-US" sz="2400" b="1" dirty="0" smtClean="0"/>
          </a:p>
          <a:p>
            <a:pPr lvl="2"/>
            <a:r>
              <a:rPr lang="en-US" sz="2200" dirty="0" smtClean="0"/>
              <a:t>18,000 criminal cases opened</a:t>
            </a:r>
          </a:p>
          <a:p>
            <a:pPr lvl="2"/>
            <a:r>
              <a:rPr lang="en-US" sz="2200" dirty="0" smtClean="0"/>
              <a:t>$62k per prisoner per year average</a:t>
            </a:r>
          </a:p>
          <a:p>
            <a:pPr lvl="2"/>
            <a:r>
              <a:rPr lang="en-US" sz="2200" dirty="0" smtClean="0"/>
              <a:t>Vermont prisons at average 95% capacity</a:t>
            </a:r>
          </a:p>
          <a:p>
            <a:pPr lvl="2"/>
            <a:r>
              <a:rPr lang="en-US" sz="2200" dirty="0"/>
              <a:t>51.6% recidivism rate for moderate to high-risk offenders</a:t>
            </a:r>
          </a:p>
          <a:p>
            <a:pPr algn="ctr"/>
            <a:endParaRPr lang="en-US" dirty="0" smtClean="0"/>
          </a:p>
          <a:p>
            <a:pPr marL="18288" indent="0" algn="ctr">
              <a:buNone/>
            </a:pPr>
            <a:endParaRPr lang="en-US" dirty="0" smtClean="0"/>
          </a:p>
          <a:p>
            <a:pPr marL="18288" indent="0" algn="ctr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620657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Faceless Felons</a:t>
            </a:r>
            <a:endParaRPr lang="en-US" dirty="0"/>
          </a:p>
        </p:txBody>
      </p:sp>
      <p:pic>
        <p:nvPicPr>
          <p:cNvPr id="4" name="Picture 3" descr="grap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27293" y="961573"/>
            <a:ext cx="15417797" cy="9636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07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ris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67" r="13567"/>
          <a:stretch>
            <a:fillRect/>
          </a:stretch>
        </p:blipFill>
        <p:spPr>
          <a:xfrm>
            <a:off x="736598" y="685801"/>
            <a:ext cx="7554685" cy="453281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5352139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Creepy Convicts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375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6953" y="1175654"/>
            <a:ext cx="6096000" cy="3657599"/>
          </a:xfrm>
        </p:spPr>
        <p:txBody>
          <a:bodyPr/>
          <a:lstStyle/>
          <a:p>
            <a:r>
              <a:rPr lang="en-US" dirty="0" smtClean="0"/>
              <a:t>Buying into traditional attitudes toward felons only hurts community as a whole</a:t>
            </a:r>
          </a:p>
          <a:p>
            <a:r>
              <a:rPr lang="en-US" dirty="0" smtClean="0"/>
              <a:t>Recidivism has a high toll on tax-payers and offenders alike</a:t>
            </a:r>
          </a:p>
          <a:p>
            <a:r>
              <a:rPr lang="en-US" dirty="0" smtClean="0"/>
              <a:t>Making offenders feel part of the community again helps them stay out of trouble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6953" y="540657"/>
            <a:ext cx="8221617" cy="914400"/>
          </a:xfrm>
        </p:spPr>
        <p:txBody>
          <a:bodyPr/>
          <a:lstStyle/>
          <a:p>
            <a:r>
              <a:rPr lang="en-US" dirty="0" smtClean="0"/>
              <a:t>Scrubbing Away the Stigma</a:t>
            </a:r>
            <a:endParaRPr lang="en-US" dirty="0"/>
          </a:p>
        </p:txBody>
      </p:sp>
      <p:pic>
        <p:nvPicPr>
          <p:cNvPr id="4" name="Picture 3" descr="pris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249" y="4209142"/>
            <a:ext cx="3553893" cy="234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631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52178" y="2058126"/>
            <a:ext cx="6096000" cy="3657599"/>
          </a:xfrm>
        </p:spPr>
        <p:txBody>
          <a:bodyPr/>
          <a:lstStyle/>
          <a:p>
            <a:r>
              <a:rPr lang="en-US" dirty="0" smtClean="0"/>
              <a:t>Opportunity for Vermont businesses to gain tax credit for hiring recently released offenders</a:t>
            </a:r>
          </a:p>
          <a:p>
            <a:r>
              <a:rPr lang="en-US" dirty="0" smtClean="0"/>
              <a:t>Modeled after existing credit</a:t>
            </a:r>
          </a:p>
          <a:p>
            <a:r>
              <a:rPr lang="en-US" dirty="0" smtClean="0"/>
              <a:t>Avenue for offenders to reenter their communities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69041" y="275394"/>
            <a:ext cx="7543800" cy="1782732"/>
          </a:xfrm>
        </p:spPr>
        <p:txBody>
          <a:bodyPr/>
          <a:lstStyle/>
          <a:p>
            <a:pPr algn="ctr"/>
            <a:r>
              <a:rPr lang="en-US" dirty="0" smtClean="0"/>
              <a:t>The Recently Released Offender Tax Credit</a:t>
            </a:r>
            <a:endParaRPr lang="en-US" dirty="0"/>
          </a:p>
        </p:txBody>
      </p:sp>
      <p:pic>
        <p:nvPicPr>
          <p:cNvPr id="4" name="Picture 3" descr="underlin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183" y="1806020"/>
            <a:ext cx="4492627" cy="965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781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32626" y="1865727"/>
            <a:ext cx="6096000" cy="3657599"/>
          </a:xfrm>
        </p:spPr>
        <p:txBody>
          <a:bodyPr/>
          <a:lstStyle/>
          <a:p>
            <a:r>
              <a:rPr lang="en-US" dirty="0" smtClean="0"/>
              <a:t>Reduce recidivism </a:t>
            </a:r>
            <a:r>
              <a:rPr lang="en-US" dirty="0"/>
              <a:t>r</a:t>
            </a:r>
            <a:r>
              <a:rPr lang="en-US" dirty="0" smtClean="0"/>
              <a:t>ates in Vermont</a:t>
            </a:r>
          </a:p>
          <a:p>
            <a:r>
              <a:rPr lang="en-US" dirty="0" smtClean="0"/>
              <a:t>Begin erasure of social </a:t>
            </a:r>
            <a:r>
              <a:rPr lang="en-US" dirty="0"/>
              <a:t>s</a:t>
            </a:r>
            <a:r>
              <a:rPr lang="en-US" dirty="0" smtClean="0"/>
              <a:t>tigma toward offenders</a:t>
            </a:r>
          </a:p>
          <a:p>
            <a:r>
              <a:rPr lang="en-US" dirty="0" smtClean="0"/>
              <a:t>Help businesses maintain workforce</a:t>
            </a:r>
          </a:p>
          <a:p>
            <a:r>
              <a:rPr lang="en-US" dirty="0" smtClean="0"/>
              <a:t>Fosters welcoming community for offenders with gainful relationships &amp; sense of duty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08726" y="540131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Purpose of the Credit</a:t>
            </a:r>
            <a:endParaRPr lang="en-US" dirty="0"/>
          </a:p>
        </p:txBody>
      </p:sp>
      <p:pic>
        <p:nvPicPr>
          <p:cNvPr id="4" name="Picture 3" descr="$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4687"/>
            <a:ext cx="1532626" cy="15326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7411" y="329402"/>
            <a:ext cx="1530229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630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780" y="-499403"/>
            <a:ext cx="8808720" cy="6900204"/>
          </a:xfrm>
        </p:spPr>
        <p:txBody>
          <a:bodyPr/>
          <a:lstStyle/>
          <a:p>
            <a:r>
              <a:rPr lang="en-US" dirty="0">
                <a:effectLst/>
              </a:rPr>
              <a:t>A qualified employer shall be eligible for a nonrefundable credit against the income tax liability imposed under 32 </a:t>
            </a:r>
            <a:r>
              <a:rPr lang="en-US" dirty="0" err="1">
                <a:effectLst/>
              </a:rPr>
              <a:t>V.S.A</a:t>
            </a:r>
            <a:r>
              <a:rPr lang="en-US" dirty="0">
                <a:effectLst/>
              </a:rPr>
              <a:t>. chapter 151 in an amount equal to </a:t>
            </a:r>
            <a:r>
              <a:rPr lang="en-US" i="1" dirty="0">
                <a:effectLst/>
              </a:rPr>
              <a:t>[$2,000]</a:t>
            </a:r>
            <a:r>
              <a:rPr lang="en-US" dirty="0">
                <a:effectLst/>
              </a:rPr>
              <a:t> for each new full time employee hired after the passage of this act, for a position the majority of the duties of which are at a business location within Vermont. The Employer shall be eligible to receive the credit for </a:t>
            </a:r>
            <a:r>
              <a:rPr lang="en-US" i="1" dirty="0">
                <a:effectLst/>
              </a:rPr>
              <a:t>[3 years]</a:t>
            </a:r>
            <a:r>
              <a:rPr lang="en-US" dirty="0">
                <a:effectLst/>
              </a:rPr>
              <a:t> following the date of hire.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642424"/>
            <a:ext cx="7543800" cy="914400"/>
          </a:xfrm>
        </p:spPr>
        <p:txBody>
          <a:bodyPr/>
          <a:lstStyle/>
          <a:p>
            <a:r>
              <a:rPr lang="en-US" dirty="0" smtClean="0"/>
              <a:t>Section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481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4496" y="386863"/>
            <a:ext cx="8649288" cy="5634110"/>
          </a:xfrm>
        </p:spPr>
        <p:txBody>
          <a:bodyPr/>
          <a:lstStyle/>
          <a:p>
            <a:r>
              <a:rPr lang="en-US" dirty="0">
                <a:effectLst/>
              </a:rPr>
              <a:t>A recently released offender shall be eligible for a nonrefundable tax credit against the income tax liability imposed under 32 </a:t>
            </a:r>
            <a:r>
              <a:rPr lang="en-US" dirty="0" err="1">
                <a:effectLst/>
              </a:rPr>
              <a:t>V.S.A</a:t>
            </a:r>
            <a:r>
              <a:rPr lang="en-US" dirty="0">
                <a:effectLst/>
              </a:rPr>
              <a:t>. chapter 151 in an up to a total of </a:t>
            </a:r>
            <a:r>
              <a:rPr lang="en-US" i="1" dirty="0">
                <a:effectLst/>
              </a:rPr>
              <a:t>[$1,200]</a:t>
            </a:r>
            <a:r>
              <a:rPr lang="en-US" dirty="0">
                <a:effectLst/>
              </a:rPr>
              <a:t> for each month of the calendar year </a:t>
            </a:r>
            <a:r>
              <a:rPr lang="en-US" i="1" dirty="0">
                <a:effectLst/>
              </a:rPr>
              <a:t>{$100/month}</a:t>
            </a:r>
            <a:r>
              <a:rPr lang="en-US" dirty="0">
                <a:effectLst/>
              </a:rPr>
              <a:t> in which he/she is employed by a qualifying employer under §a. The employee shall be eligible to receive this credit for </a:t>
            </a:r>
            <a:r>
              <a:rPr lang="en-US" i="1" dirty="0">
                <a:effectLst/>
              </a:rPr>
              <a:t>[3 years]</a:t>
            </a:r>
            <a:r>
              <a:rPr lang="en-US" dirty="0">
                <a:effectLst/>
              </a:rPr>
              <a:t> following the date of hire.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726830"/>
            <a:ext cx="7543800" cy="914400"/>
          </a:xfrm>
        </p:spPr>
        <p:txBody>
          <a:bodyPr/>
          <a:lstStyle/>
          <a:p>
            <a:r>
              <a:rPr lang="en-US" dirty="0" smtClean="0"/>
              <a:t>Section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2085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2341</TotalTime>
  <Words>521</Words>
  <Application>Microsoft Office PowerPoint</Application>
  <PresentationFormat>On-screen Show (4:3)</PresentationFormat>
  <Paragraphs>39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Palatino Linotype</vt:lpstr>
      <vt:lpstr>Wingdings</vt:lpstr>
      <vt:lpstr>Elemental</vt:lpstr>
      <vt:lpstr>Optimism for Offenders:  An Avenue to Reentry</vt:lpstr>
      <vt:lpstr>Faceless Felons</vt:lpstr>
      <vt:lpstr>Faceless Felons</vt:lpstr>
      <vt:lpstr>Creepy Convicts</vt:lpstr>
      <vt:lpstr>Scrubbing Away the Stigma</vt:lpstr>
      <vt:lpstr>The Recently Released Offender Tax Credit</vt:lpstr>
      <vt:lpstr>Purpose of the Credit</vt:lpstr>
      <vt:lpstr>Section a</vt:lpstr>
      <vt:lpstr>Section b</vt:lpstr>
      <vt:lpstr>Feasibility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Cassidy Gooding</dc:creator>
  <cp:lastModifiedBy>Cory Woerner</cp:lastModifiedBy>
  <cp:revision>18</cp:revision>
  <dcterms:created xsi:type="dcterms:W3CDTF">2016-11-29T19:09:17Z</dcterms:created>
  <dcterms:modified xsi:type="dcterms:W3CDTF">2016-12-01T14:07:17Z</dcterms:modified>
</cp:coreProperties>
</file>