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2" r:id="rId4"/>
    <p:sldId id="260" r:id="rId5"/>
    <p:sldId id="273" r:id="rId6"/>
    <p:sldId id="270" r:id="rId7"/>
    <p:sldId id="263" r:id="rId8"/>
    <p:sldId id="265" r:id="rId9"/>
    <p:sldId id="267" r:id="rId10"/>
    <p:sldId id="257" r:id="rId11"/>
    <p:sldId id="261" r:id="rId12"/>
    <p:sldId id="264" r:id="rId13"/>
    <p:sldId id="271" r:id="rId14"/>
    <p:sldId id="262" r:id="rId15"/>
    <p:sldId id="269"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0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BFED3B-74C9-4A88-AFFD-12124A453C85}"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49748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FED3B-74C9-4A88-AFFD-12124A453C85}"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50168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FED3B-74C9-4A88-AFFD-12124A453C85}"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298733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FED3B-74C9-4A88-AFFD-12124A453C85}"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58881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BFED3B-74C9-4A88-AFFD-12124A453C85}"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382753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BFED3B-74C9-4A88-AFFD-12124A453C85}"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251723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FED3B-74C9-4A88-AFFD-12124A453C85}"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52250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BFED3B-74C9-4A88-AFFD-12124A453C85}"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111524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FED3B-74C9-4A88-AFFD-12124A453C85}"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19139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FED3B-74C9-4A88-AFFD-12124A453C85}"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18936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FED3B-74C9-4A88-AFFD-12124A453C85}"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541E-F206-4224-84C3-EC741A621185}" type="slidenum">
              <a:rPr lang="en-US" smtClean="0"/>
              <a:t>‹#›</a:t>
            </a:fld>
            <a:endParaRPr lang="en-US"/>
          </a:p>
        </p:txBody>
      </p:sp>
    </p:spTree>
    <p:extLst>
      <p:ext uri="{BB962C8B-B14F-4D97-AF65-F5344CB8AC3E}">
        <p14:creationId xmlns:p14="http://schemas.microsoft.com/office/powerpoint/2010/main" val="3125178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FED3B-74C9-4A88-AFFD-12124A453C85}" type="datetimeFigureOut">
              <a:rPr lang="en-US" smtClean="0"/>
              <a:t>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5541E-F206-4224-84C3-EC741A621185}" type="slidenum">
              <a:rPr lang="en-US" smtClean="0"/>
              <a:t>‹#›</a:t>
            </a:fld>
            <a:endParaRPr lang="en-US"/>
          </a:p>
        </p:txBody>
      </p:sp>
    </p:spTree>
    <p:extLst>
      <p:ext uri="{BB962C8B-B14F-4D97-AF65-F5344CB8AC3E}">
        <p14:creationId xmlns:p14="http://schemas.microsoft.com/office/powerpoint/2010/main" val="4062516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098" y="814454"/>
            <a:ext cx="12480098" cy="713722"/>
          </a:xfrm>
        </p:spPr>
        <p:txBody>
          <a:bodyPr>
            <a:normAutofit fontScale="90000"/>
          </a:bodyPr>
          <a:lstStyle/>
          <a:p>
            <a:r>
              <a:rPr lang="en-US" dirty="0">
                <a:solidFill>
                  <a:schemeClr val="bg1"/>
                </a:solidFill>
                <a:latin typeface="Times New Roman" panose="02020603050405020304" pitchFamily="18" charset="0"/>
                <a:cs typeface="Times New Roman" panose="02020603050405020304" pitchFamily="18" charset="0"/>
              </a:rPr>
              <a:t>Police-Community Integrated Training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and Education (P-CITE)</a:t>
            </a:r>
          </a:p>
        </p:txBody>
      </p:sp>
      <p:sp>
        <p:nvSpPr>
          <p:cNvPr id="3" name="Subtitle 2"/>
          <p:cNvSpPr>
            <a:spLocks noGrp="1"/>
          </p:cNvSpPr>
          <p:nvPr>
            <p:ph type="subTitle" idx="1"/>
          </p:nvPr>
        </p:nvSpPr>
        <p:spPr>
          <a:xfrm>
            <a:off x="647260" y="5450451"/>
            <a:ext cx="5161998" cy="1740741"/>
          </a:xfrm>
        </p:spPr>
        <p:txBody>
          <a:bodyPr>
            <a:normAutofit/>
          </a:bodyPr>
          <a:lstStyle/>
          <a:p>
            <a:r>
              <a:rPr lang="en-US" dirty="0">
                <a:solidFill>
                  <a:schemeClr val="bg1"/>
                </a:solidFill>
              </a:rPr>
              <a:t>A Not-So Original Idea for Facilitating and Strengthening the Dialogue between Police and the Community</a:t>
            </a:r>
          </a:p>
          <a:p>
            <a:endParaRPr lang="en-US" dirty="0">
              <a:solidFill>
                <a:schemeClr val="bg1"/>
              </a:solidFill>
            </a:endParaRPr>
          </a:p>
          <a:p>
            <a:endParaRPr lang="en-US" dirty="0">
              <a:solidFill>
                <a:schemeClr val="bg1"/>
              </a:solidFill>
            </a:endParaRPr>
          </a:p>
        </p:txBody>
      </p:sp>
      <p:pic>
        <p:nvPicPr>
          <p:cNvPr id="1032" name="Picture 8" descr="Image result for police on the bea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2757" y="1919326"/>
            <a:ext cx="5400173" cy="41747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nocentProject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927" y="1663645"/>
            <a:ext cx="4917472" cy="36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0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30" y="0"/>
            <a:ext cx="10515600" cy="1325563"/>
          </a:xfrm>
        </p:spPr>
        <p:txBody>
          <a:bodyPr/>
          <a:lstStyle/>
          <a:p>
            <a:pPr algn="ctr"/>
            <a:r>
              <a:rPr lang="en-US" dirty="0">
                <a:solidFill>
                  <a:schemeClr val="bg1"/>
                </a:solidFill>
              </a:rPr>
              <a:t>Why?</a:t>
            </a:r>
          </a:p>
        </p:txBody>
      </p:sp>
      <p:sp>
        <p:nvSpPr>
          <p:cNvPr id="3" name="Content Placeholder 2"/>
          <p:cNvSpPr>
            <a:spLocks noGrp="1"/>
          </p:cNvSpPr>
          <p:nvPr>
            <p:ph idx="1"/>
          </p:nvPr>
        </p:nvSpPr>
        <p:spPr>
          <a:xfrm>
            <a:off x="526914" y="1225685"/>
            <a:ext cx="10515600" cy="5000018"/>
          </a:xfrm>
        </p:spPr>
        <p:txBody>
          <a:bodyPr>
            <a:normAutofit fontScale="77500" lnSpcReduction="20000"/>
          </a:bodyPr>
          <a:lstStyle/>
          <a:p>
            <a:pPr marL="0" indent="0">
              <a:buNone/>
            </a:pPr>
            <a:r>
              <a:rPr lang="en-US" dirty="0">
                <a:solidFill>
                  <a:schemeClr val="bg1"/>
                </a:solidFill>
              </a:rPr>
              <a:t>Ultimately the </a:t>
            </a:r>
            <a:r>
              <a:rPr lang="en-US" u="sng" dirty="0">
                <a:solidFill>
                  <a:schemeClr val="bg1"/>
                </a:solidFill>
              </a:rPr>
              <a:t>power lies in the people</a:t>
            </a:r>
            <a:r>
              <a:rPr lang="en-US" dirty="0">
                <a:solidFill>
                  <a:schemeClr val="bg1"/>
                </a:solidFill>
              </a:rPr>
              <a:t>, pay for government services, and they should have a </a:t>
            </a:r>
            <a:r>
              <a:rPr lang="en-US" u="sng" dirty="0">
                <a:solidFill>
                  <a:schemeClr val="bg1"/>
                </a:solidFill>
              </a:rPr>
              <a:t>direct voice heard in what is expected </a:t>
            </a:r>
            <a:r>
              <a:rPr lang="en-US" dirty="0">
                <a:solidFill>
                  <a:schemeClr val="bg1"/>
                </a:solidFill>
              </a:rPr>
              <a:t>on a human to human level.</a:t>
            </a:r>
          </a:p>
          <a:p>
            <a:pPr marL="0" indent="0">
              <a:buNone/>
            </a:pPr>
            <a:endParaRPr lang="en-US" u="sng" dirty="0">
              <a:solidFill>
                <a:srgbClr val="FFFF00"/>
              </a:solidFill>
            </a:endParaRPr>
          </a:p>
          <a:p>
            <a:pPr marL="0" indent="0" algn="ctr">
              <a:buNone/>
            </a:pPr>
            <a:r>
              <a:rPr lang="en-US" u="sng" dirty="0">
                <a:solidFill>
                  <a:srgbClr val="FFFF00"/>
                </a:solidFill>
              </a:rPr>
              <a:t>Training for the benefit of society, not just the benefit of police or the community.</a:t>
            </a:r>
          </a:p>
          <a:p>
            <a:endParaRPr lang="en-US" dirty="0">
              <a:solidFill>
                <a:schemeClr val="bg1"/>
              </a:solidFill>
            </a:endParaRPr>
          </a:p>
          <a:p>
            <a:pPr marL="0" indent="0">
              <a:buNone/>
            </a:pPr>
            <a:r>
              <a:rPr lang="en-US" u="sng" dirty="0">
                <a:solidFill>
                  <a:schemeClr val="bg1"/>
                </a:solidFill>
              </a:rPr>
              <a:t>Benefits</a:t>
            </a:r>
            <a:r>
              <a:rPr lang="en-US" dirty="0">
                <a:solidFill>
                  <a:schemeClr val="bg1"/>
                </a:solidFill>
              </a:rPr>
              <a:t>:  </a:t>
            </a:r>
          </a:p>
          <a:p>
            <a:pPr marL="571500" indent="-571500">
              <a:buFont typeface="+mj-lt"/>
              <a:buAutoNum type="romanLcPeriod"/>
            </a:pPr>
            <a:r>
              <a:rPr lang="en-US" dirty="0">
                <a:solidFill>
                  <a:schemeClr val="bg1"/>
                </a:solidFill>
              </a:rPr>
              <a:t>Increased Trust (actions speak louder than words, shows commitment).</a:t>
            </a:r>
          </a:p>
          <a:p>
            <a:pPr marL="571500" indent="-571500">
              <a:buFont typeface="+mj-lt"/>
              <a:buAutoNum type="romanLcPeriod"/>
            </a:pPr>
            <a:r>
              <a:rPr lang="en-US" dirty="0">
                <a:solidFill>
                  <a:schemeClr val="bg1"/>
                </a:solidFill>
              </a:rPr>
              <a:t>Familiarity between Community and Police and Vis Versa. </a:t>
            </a:r>
          </a:p>
          <a:p>
            <a:pPr marL="571500" indent="-571500">
              <a:buFont typeface="+mj-lt"/>
              <a:buAutoNum type="romanLcPeriod"/>
            </a:pPr>
            <a:r>
              <a:rPr lang="en-US" dirty="0">
                <a:solidFill>
                  <a:schemeClr val="bg1"/>
                </a:solidFill>
              </a:rPr>
              <a:t>Facilitates Ease of Tensions, Promoting more Amicable Interactions (less escalation). </a:t>
            </a:r>
          </a:p>
          <a:p>
            <a:pPr marL="571500" indent="-571500">
              <a:buFont typeface="+mj-lt"/>
              <a:buAutoNum type="romanLcPeriod"/>
            </a:pPr>
            <a:r>
              <a:rPr lang="en-US" dirty="0">
                <a:solidFill>
                  <a:schemeClr val="bg1"/>
                </a:solidFill>
              </a:rPr>
              <a:t>Fosters Personal Connections </a:t>
            </a:r>
          </a:p>
          <a:p>
            <a:pPr marL="571500" indent="-571500">
              <a:buFont typeface="+mj-lt"/>
              <a:buAutoNum type="romanLcPeriod"/>
            </a:pPr>
            <a:r>
              <a:rPr lang="en-US" dirty="0">
                <a:solidFill>
                  <a:schemeClr val="bg1"/>
                </a:solidFill>
              </a:rPr>
              <a:t>Direct Engagement Between Police and Community.</a:t>
            </a:r>
          </a:p>
          <a:p>
            <a:pPr marL="571500" indent="-571500">
              <a:buFont typeface="+mj-lt"/>
              <a:buAutoNum type="romanLcPeriod"/>
            </a:pPr>
            <a:r>
              <a:rPr lang="en-US" dirty="0">
                <a:solidFill>
                  <a:schemeClr val="bg1"/>
                </a:solidFill>
              </a:rPr>
              <a:t>Developing Problems Can Be Identified Before They Reach a Boiling Point. </a:t>
            </a:r>
          </a:p>
          <a:p>
            <a:pPr marL="571500" indent="-571500">
              <a:buFont typeface="+mj-lt"/>
              <a:buAutoNum type="romanLcPeriod"/>
            </a:pPr>
            <a:r>
              <a:rPr lang="en-US" dirty="0">
                <a:solidFill>
                  <a:schemeClr val="bg1"/>
                </a:solidFill>
              </a:rPr>
              <a:t>Incoming Police are Aware of their Community. </a:t>
            </a:r>
          </a:p>
          <a:p>
            <a:pPr marL="571500" indent="-571500">
              <a:buFont typeface="+mj-lt"/>
              <a:buAutoNum type="romanLcPeriod"/>
            </a:pPr>
            <a:r>
              <a:rPr lang="en-US" dirty="0">
                <a:solidFill>
                  <a:schemeClr val="bg1"/>
                </a:solidFill>
              </a:rPr>
              <a:t>Broadens Understanding and Fosters Feeling of Investment with the Community.</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22600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Some Challenges?</a:t>
            </a:r>
          </a:p>
        </p:txBody>
      </p:sp>
      <p:sp>
        <p:nvSpPr>
          <p:cNvPr id="3" name="Content Placeholder 2"/>
          <p:cNvSpPr>
            <a:spLocks noGrp="1"/>
          </p:cNvSpPr>
          <p:nvPr>
            <p:ph idx="1"/>
          </p:nvPr>
        </p:nvSpPr>
        <p:spPr/>
        <p:txBody>
          <a:bodyPr>
            <a:normAutofit/>
          </a:bodyPr>
          <a:lstStyle/>
          <a:p>
            <a:r>
              <a:rPr lang="en-US" dirty="0">
                <a:solidFill>
                  <a:srgbClr val="FFFF00"/>
                </a:solidFill>
              </a:rPr>
              <a:t>Keeping the Distinction between Technical Training and “Demeanor” Training </a:t>
            </a:r>
          </a:p>
          <a:p>
            <a:pPr marL="0" indent="0">
              <a:buNone/>
            </a:pPr>
            <a:r>
              <a:rPr lang="en-US" sz="2100" dirty="0">
                <a:solidFill>
                  <a:schemeClr val="bg1"/>
                </a:solidFill>
              </a:rPr>
              <a:t>    Technical training better left to Police Academy</a:t>
            </a:r>
          </a:p>
          <a:p>
            <a:endParaRPr lang="en-US" dirty="0">
              <a:solidFill>
                <a:schemeClr val="bg1"/>
              </a:solidFill>
            </a:endParaRPr>
          </a:p>
          <a:p>
            <a:r>
              <a:rPr lang="en-US" dirty="0">
                <a:solidFill>
                  <a:srgbClr val="FFFF00"/>
                </a:solidFill>
              </a:rPr>
              <a:t>Getting Sincere Community Participants</a:t>
            </a:r>
          </a:p>
          <a:p>
            <a:pPr marL="0" indent="0">
              <a:buNone/>
            </a:pPr>
            <a:r>
              <a:rPr lang="en-US" sz="2000" i="1" dirty="0">
                <a:solidFill>
                  <a:schemeClr val="bg1"/>
                </a:solidFill>
              </a:rPr>
              <a:t>    </a:t>
            </a:r>
            <a:r>
              <a:rPr lang="en-US" sz="2000" dirty="0">
                <a:solidFill>
                  <a:schemeClr val="bg1"/>
                </a:solidFill>
              </a:rPr>
              <a:t>Could be offered as part of a “community service” option for non-violent offenders?</a:t>
            </a:r>
            <a:endParaRPr lang="en-US" dirty="0">
              <a:solidFill>
                <a:schemeClr val="bg1"/>
              </a:solidFill>
            </a:endParaRPr>
          </a:p>
          <a:p>
            <a:pPr marL="0" indent="0">
              <a:buNone/>
            </a:pPr>
            <a:r>
              <a:rPr lang="en-US" sz="1900" dirty="0">
                <a:solidFill>
                  <a:schemeClr val="bg1"/>
                </a:solidFill>
              </a:rPr>
              <a:t>    Vetting those with personal vendettas or who want to berate/lecture/agitate the police </a:t>
            </a:r>
          </a:p>
          <a:p>
            <a:pPr marL="0" indent="0">
              <a:buNone/>
            </a:pPr>
            <a:endParaRPr lang="en-US" dirty="0">
              <a:solidFill>
                <a:schemeClr val="bg1"/>
              </a:solidFill>
            </a:endParaRPr>
          </a:p>
        </p:txBody>
      </p:sp>
    </p:spTree>
    <p:extLst>
      <p:ext uri="{BB962C8B-B14F-4D97-AF65-F5344CB8AC3E}">
        <p14:creationId xmlns:p14="http://schemas.microsoft.com/office/powerpoint/2010/main" val="232621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64"/>
            <a:ext cx="10515600" cy="1325563"/>
          </a:xfrm>
        </p:spPr>
        <p:txBody>
          <a:bodyPr/>
          <a:lstStyle/>
          <a:p>
            <a:pPr algn="ctr"/>
            <a:r>
              <a:rPr lang="en-US" dirty="0">
                <a:solidFill>
                  <a:schemeClr val="bg1"/>
                </a:solidFill>
              </a:rPr>
              <a:t>Funding?</a:t>
            </a:r>
          </a:p>
        </p:txBody>
      </p:sp>
      <p:sp>
        <p:nvSpPr>
          <p:cNvPr id="3" name="Content Placeholder 2"/>
          <p:cNvSpPr>
            <a:spLocks noGrp="1"/>
          </p:cNvSpPr>
          <p:nvPr>
            <p:ph idx="1"/>
          </p:nvPr>
        </p:nvSpPr>
        <p:spPr>
          <a:xfrm>
            <a:off x="349685" y="1764335"/>
            <a:ext cx="4760934" cy="4351338"/>
          </a:xfrm>
        </p:spPr>
        <p:txBody>
          <a:bodyPr/>
          <a:lstStyle/>
          <a:p>
            <a:pPr marL="0" indent="0">
              <a:buNone/>
            </a:pPr>
            <a:r>
              <a:rPr lang="en-US" dirty="0">
                <a:solidFill>
                  <a:schemeClr val="bg1"/>
                </a:solidFill>
              </a:rPr>
              <a:t>USDOJ Community Oriented Policing Grants (USDOJ- COPS)</a:t>
            </a:r>
          </a:p>
          <a:p>
            <a:endParaRPr lang="en-US" dirty="0">
              <a:solidFill>
                <a:schemeClr val="bg1"/>
              </a:solidFill>
            </a:endParaRPr>
          </a:p>
          <a:p>
            <a:pPr marL="0" indent="0">
              <a:buNone/>
            </a:pPr>
            <a:r>
              <a:rPr lang="en-US" dirty="0">
                <a:solidFill>
                  <a:schemeClr val="bg1"/>
                </a:solidFill>
              </a:rPr>
              <a:t>FY 2016 $7.5 million available for Community Police Development Programs (CPD).</a:t>
            </a:r>
          </a:p>
          <a:p>
            <a:pPr marL="0" indent="0">
              <a:buNone/>
            </a:pPr>
            <a:endParaRPr lang="en-US" dirty="0">
              <a:solidFill>
                <a:schemeClr val="bg1"/>
              </a:solidFill>
            </a:endParaRPr>
          </a:p>
        </p:txBody>
      </p:sp>
      <p:pic>
        <p:nvPicPr>
          <p:cNvPr id="7170" name="Picture 2" descr="https://cops.usdoj.gov/images/banner/CPD_Announcement_Bann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8731" y="1664127"/>
            <a:ext cx="5722703" cy="390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3" y="245142"/>
            <a:ext cx="10601528" cy="1325563"/>
          </a:xfrm>
        </p:spPr>
        <p:txBody>
          <a:bodyPr>
            <a:noAutofit/>
          </a:bodyPr>
          <a:lstStyle/>
          <a:p>
            <a:r>
              <a:rPr lang="en-US" b="1" dirty="0">
                <a:solidFill>
                  <a:srgbClr val="FFFF00"/>
                </a:solidFill>
              </a:rPr>
              <a:t>Innocence Project and the New Orleans Police Department (NOPD) – Innocence 101</a:t>
            </a:r>
          </a:p>
        </p:txBody>
      </p:sp>
      <p:sp>
        <p:nvSpPr>
          <p:cNvPr id="3" name="Content Placeholder 2"/>
          <p:cNvSpPr>
            <a:spLocks noGrp="1"/>
          </p:cNvSpPr>
          <p:nvPr>
            <p:ph idx="1"/>
          </p:nvPr>
        </p:nvSpPr>
        <p:spPr>
          <a:xfrm>
            <a:off x="176718" y="1690688"/>
            <a:ext cx="5825247" cy="4351338"/>
          </a:xfrm>
        </p:spPr>
        <p:txBody>
          <a:bodyPr>
            <a:normAutofit fontScale="77500" lnSpcReduction="20000"/>
          </a:bodyPr>
          <a:lstStyle/>
          <a:p>
            <a:r>
              <a:rPr lang="en-US" dirty="0">
                <a:solidFill>
                  <a:schemeClr val="bg1"/>
                </a:solidFill>
              </a:rPr>
              <a:t>Louisiana has 2</a:t>
            </a:r>
            <a:r>
              <a:rPr lang="en-US" baseline="30000" dirty="0">
                <a:solidFill>
                  <a:schemeClr val="bg1"/>
                </a:solidFill>
              </a:rPr>
              <a:t>nd</a:t>
            </a:r>
            <a:r>
              <a:rPr lang="en-US" dirty="0">
                <a:solidFill>
                  <a:schemeClr val="bg1"/>
                </a:solidFill>
              </a:rPr>
              <a:t> Highest Rate of Exonerated Wrongful Convictions</a:t>
            </a:r>
          </a:p>
          <a:p>
            <a:pPr marL="0" indent="0">
              <a:buNone/>
            </a:pPr>
            <a:endParaRPr lang="en-US" dirty="0">
              <a:solidFill>
                <a:schemeClr val="bg1"/>
              </a:solidFill>
            </a:endParaRPr>
          </a:p>
          <a:p>
            <a:r>
              <a:rPr lang="en-US" dirty="0">
                <a:solidFill>
                  <a:schemeClr val="bg1"/>
                </a:solidFill>
              </a:rPr>
              <a:t>NOPD Training Academy and Innocence Project – 3hr Program</a:t>
            </a:r>
          </a:p>
          <a:p>
            <a:endParaRPr lang="en-US" dirty="0">
              <a:solidFill>
                <a:schemeClr val="bg1"/>
              </a:solidFill>
            </a:endParaRPr>
          </a:p>
          <a:p>
            <a:r>
              <a:rPr lang="en-US" dirty="0">
                <a:solidFill>
                  <a:schemeClr val="bg1"/>
                </a:solidFill>
              </a:rPr>
              <a:t>Detectives and Innocence Project Leaders</a:t>
            </a:r>
          </a:p>
          <a:p>
            <a:pPr marL="0" indent="0">
              <a:buNone/>
            </a:pPr>
            <a:endParaRPr lang="en-US" dirty="0">
              <a:solidFill>
                <a:schemeClr val="bg1"/>
              </a:solidFill>
            </a:endParaRPr>
          </a:p>
          <a:p>
            <a:r>
              <a:rPr lang="en-US" dirty="0">
                <a:solidFill>
                  <a:schemeClr val="bg1"/>
                </a:solidFill>
              </a:rPr>
              <a:t>Federal Monitors have praised the NOPD Wrongful Conviction Program </a:t>
            </a:r>
          </a:p>
          <a:p>
            <a:pPr marL="0" indent="0">
              <a:buNone/>
            </a:pPr>
            <a:endParaRPr lang="en-US" dirty="0">
              <a:solidFill>
                <a:schemeClr val="bg1"/>
              </a:solidFill>
            </a:endParaRPr>
          </a:p>
          <a:p>
            <a:pPr marL="0" indent="0">
              <a:buNone/>
            </a:pPr>
            <a:r>
              <a:rPr lang="en-US" dirty="0">
                <a:solidFill>
                  <a:schemeClr val="bg1"/>
                </a:solidFill>
              </a:rPr>
              <a:t>“</a:t>
            </a:r>
            <a:r>
              <a:rPr lang="en-US" i="1" dirty="0">
                <a:solidFill>
                  <a:schemeClr val="bg1"/>
                </a:solidFill>
              </a:rPr>
              <a:t>The topic was important, the instruction was impressive, and the exercises were instructive.</a:t>
            </a:r>
            <a:r>
              <a:rPr lang="en-US" dirty="0">
                <a:solidFill>
                  <a:schemeClr val="bg1"/>
                </a:solidFill>
              </a:rPr>
              <a:t>”</a:t>
            </a:r>
          </a:p>
        </p:txBody>
      </p:sp>
      <p:pic>
        <p:nvPicPr>
          <p:cNvPr id="3074" name="Picture 2" descr="Image result for NOP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9388" y="1690688"/>
            <a:ext cx="4040221" cy="2694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03003" y="4912468"/>
            <a:ext cx="570365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Example of Shift towards these engaging the subjects of police encounters as a method of training.</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46957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FF00"/>
                </a:solidFill>
              </a:rPr>
              <a:t>School of International Training (SIT) Graduate Institute Alumni Brandon Lee </a:t>
            </a:r>
            <a:r>
              <a:rPr lang="en-US" dirty="0">
                <a:solidFill>
                  <a:srgbClr val="FFFF00"/>
                </a:solidFill>
              </a:rPr>
              <a:t/>
            </a:r>
            <a:br>
              <a:rPr lang="en-US" dirty="0">
                <a:solidFill>
                  <a:srgbClr val="FFFF00"/>
                </a:solidFill>
              </a:rPr>
            </a:br>
            <a:endParaRPr lang="en-US" dirty="0">
              <a:solidFill>
                <a:schemeClr val="bg1"/>
              </a:solidFill>
            </a:endParaRPr>
          </a:p>
        </p:txBody>
      </p:sp>
      <p:sp>
        <p:nvSpPr>
          <p:cNvPr id="3" name="Content Placeholder 2"/>
          <p:cNvSpPr>
            <a:spLocks noGrp="1"/>
          </p:cNvSpPr>
          <p:nvPr>
            <p:ph idx="1"/>
          </p:nvPr>
        </p:nvSpPr>
        <p:spPr>
          <a:xfrm>
            <a:off x="9028401" y="4007047"/>
            <a:ext cx="2771251" cy="2191909"/>
          </a:xfrm>
        </p:spPr>
        <p:txBody>
          <a:bodyPr>
            <a:normAutofit fontScale="70000" lnSpcReduction="20000"/>
          </a:bodyPr>
          <a:lstStyle/>
          <a:p>
            <a:pPr marL="0" indent="0">
              <a:buNone/>
            </a:pPr>
            <a:endParaRPr lang="en-US" dirty="0">
              <a:solidFill>
                <a:schemeClr val="bg1"/>
              </a:solidFill>
            </a:endParaRPr>
          </a:p>
          <a:p>
            <a:r>
              <a:rPr lang="en-US" dirty="0">
                <a:solidFill>
                  <a:schemeClr val="bg1"/>
                </a:solidFill>
              </a:rPr>
              <a:t>Training for Transformation (T4T)</a:t>
            </a:r>
          </a:p>
          <a:p>
            <a:endParaRPr lang="en-US" dirty="0">
              <a:solidFill>
                <a:schemeClr val="bg1"/>
              </a:solidFill>
            </a:endParaRPr>
          </a:p>
          <a:p>
            <a:r>
              <a:rPr lang="en-US" dirty="0">
                <a:solidFill>
                  <a:schemeClr val="bg1"/>
                </a:solidFill>
              </a:rPr>
              <a:t>Worked with Corvallis, Oregon Law Enforcement</a:t>
            </a:r>
          </a:p>
          <a:p>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7" name="Picture 6"/>
          <p:cNvPicPr>
            <a:picLocks noChangeAspect="1"/>
          </p:cNvPicPr>
          <p:nvPr/>
        </p:nvPicPr>
        <p:blipFill>
          <a:blip r:embed="rId2"/>
          <a:stretch>
            <a:fillRect/>
          </a:stretch>
        </p:blipFill>
        <p:spPr>
          <a:xfrm>
            <a:off x="9127299" y="1354177"/>
            <a:ext cx="2672353" cy="2178998"/>
          </a:xfrm>
          <a:prstGeom prst="rect">
            <a:avLst/>
          </a:prstGeom>
        </p:spPr>
      </p:pic>
      <p:sp>
        <p:nvSpPr>
          <p:cNvPr id="8" name="TextBox 7"/>
          <p:cNvSpPr txBox="1"/>
          <p:nvPr/>
        </p:nvSpPr>
        <p:spPr>
          <a:xfrm>
            <a:off x="471793" y="1727674"/>
            <a:ext cx="4674139" cy="5786199"/>
          </a:xfrm>
          <a:prstGeom prst="rect">
            <a:avLst/>
          </a:prstGeom>
          <a:noFill/>
        </p:spPr>
        <p:txBody>
          <a:bodyPr wrap="square" rtlCol="0">
            <a:spAutoFit/>
          </a:bodyPr>
          <a:lstStyle/>
          <a:p>
            <a:r>
              <a:rPr lang="en-US" sz="2800" dirty="0">
                <a:solidFill>
                  <a:schemeClr val="bg1"/>
                </a:solidFill>
              </a:rPr>
              <a:t>“</a:t>
            </a:r>
            <a:r>
              <a:rPr lang="en-US" sz="2800" i="1" dirty="0">
                <a:solidFill>
                  <a:schemeClr val="bg1"/>
                </a:solidFill>
              </a:rPr>
              <a:t>Bringing those together who may not otherwise have come together</a:t>
            </a:r>
            <a:r>
              <a:rPr lang="en-US" sz="2800" dirty="0">
                <a:solidFill>
                  <a:schemeClr val="bg1"/>
                </a:solidFill>
              </a:rPr>
              <a:t>” – Brandon Lee (MA in Teaching SIT ‘11)</a:t>
            </a:r>
          </a:p>
          <a:p>
            <a:endParaRPr lang="en-US" sz="2800" dirty="0">
              <a:solidFill>
                <a:schemeClr val="bg1"/>
              </a:solidFill>
            </a:endParaRPr>
          </a:p>
          <a:p>
            <a:endParaRPr lang="en-US" sz="2800" dirty="0">
              <a:solidFill>
                <a:schemeClr val="bg1"/>
              </a:solidFill>
            </a:endParaRPr>
          </a:p>
          <a:p>
            <a:r>
              <a:rPr lang="en-US" sz="2800" dirty="0">
                <a:solidFill>
                  <a:schemeClr val="bg1"/>
                </a:solidFill>
              </a:rPr>
              <a:t>When the stakes are high, everyone will benefit from having a better understanding of the situation.</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616" y="1707360"/>
            <a:ext cx="3283998" cy="4034396"/>
          </a:xfrm>
          <a:prstGeom prst="rect">
            <a:avLst/>
          </a:prstGeom>
        </p:spPr>
      </p:pic>
    </p:spTree>
    <p:extLst>
      <p:ext uri="{BB962C8B-B14F-4D97-AF65-F5344CB8AC3E}">
        <p14:creationId xmlns:p14="http://schemas.microsoft.com/office/powerpoint/2010/main" val="395644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6759"/>
            <a:ext cx="11353800" cy="1325563"/>
          </a:xfrm>
        </p:spPr>
        <p:txBody>
          <a:bodyPr/>
          <a:lstStyle/>
          <a:p>
            <a:pPr algn="ctr"/>
            <a:r>
              <a:rPr lang="en-US" b="1" dirty="0">
                <a:solidFill>
                  <a:schemeClr val="bg1"/>
                </a:solidFill>
              </a:rPr>
              <a:t>How to Measure Success of Community Policing?</a:t>
            </a:r>
          </a:p>
        </p:txBody>
      </p:sp>
      <p:sp>
        <p:nvSpPr>
          <p:cNvPr id="3" name="Content Placeholder 2"/>
          <p:cNvSpPr>
            <a:spLocks noGrp="1"/>
          </p:cNvSpPr>
          <p:nvPr>
            <p:ph idx="1"/>
          </p:nvPr>
        </p:nvSpPr>
        <p:spPr/>
        <p:txBody>
          <a:bodyPr/>
          <a:lstStyle/>
          <a:p>
            <a:pPr marL="0" indent="0">
              <a:buNone/>
            </a:pPr>
            <a:endParaRPr lang="en-US" dirty="0">
              <a:solidFill>
                <a:schemeClr val="bg1"/>
              </a:solidFill>
            </a:endParaRPr>
          </a:p>
          <a:p>
            <a:pPr marL="0" indent="0">
              <a:buNone/>
            </a:pPr>
            <a:r>
              <a:rPr lang="en-US" dirty="0">
                <a:solidFill>
                  <a:srgbClr val="FFFF00"/>
                </a:solidFill>
              </a:rPr>
              <a:t>2005 Government Accountability Office (GAO) Study</a:t>
            </a:r>
          </a:p>
          <a:p>
            <a:pPr marL="571500" indent="-571500">
              <a:buFont typeface="+mj-lt"/>
              <a:buAutoNum type="romanLcPeriod"/>
            </a:pPr>
            <a:r>
              <a:rPr lang="en-US" dirty="0">
                <a:solidFill>
                  <a:schemeClr val="bg1"/>
                </a:solidFill>
              </a:rPr>
              <a:t>USDOJ COPS funding resulted in decreases in crime</a:t>
            </a:r>
          </a:p>
          <a:p>
            <a:pPr marL="571500" indent="-571500">
              <a:buFont typeface="+mj-lt"/>
              <a:buAutoNum type="romanLcPeriod"/>
            </a:pPr>
            <a:r>
              <a:rPr lang="en-US" dirty="0">
                <a:solidFill>
                  <a:schemeClr val="bg1"/>
                </a:solidFill>
              </a:rPr>
              <a:t>Concluded that community policing expenditures were responsible for 10% of the total decrease in crimes between 1993-1998 (old, but telling)</a:t>
            </a:r>
          </a:p>
        </p:txBody>
      </p:sp>
    </p:spTree>
    <p:extLst>
      <p:ext uri="{BB962C8B-B14F-4D97-AF65-F5344CB8AC3E}">
        <p14:creationId xmlns:p14="http://schemas.microsoft.com/office/powerpoint/2010/main" val="242153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29" y="112207"/>
            <a:ext cx="11943945" cy="1325563"/>
          </a:xfrm>
        </p:spPr>
        <p:txBody>
          <a:bodyPr>
            <a:normAutofit/>
          </a:bodyPr>
          <a:lstStyle/>
          <a:p>
            <a:r>
              <a:rPr lang="en-US" sz="4000" dirty="0">
                <a:solidFill>
                  <a:schemeClr val="bg1"/>
                </a:solidFill>
              </a:rPr>
              <a:t>Corvallis, Oregon Community Building Workshop with Training for Transformation (T4T): Participant Testimonials </a:t>
            </a:r>
          </a:p>
        </p:txBody>
      </p:sp>
      <p:sp>
        <p:nvSpPr>
          <p:cNvPr id="3" name="Content Placeholder 2"/>
          <p:cNvSpPr>
            <a:spLocks noGrp="1"/>
          </p:cNvSpPr>
          <p:nvPr>
            <p:ph idx="1"/>
          </p:nvPr>
        </p:nvSpPr>
        <p:spPr>
          <a:xfrm>
            <a:off x="215629" y="1066867"/>
            <a:ext cx="11759119" cy="5411753"/>
          </a:xfrm>
        </p:spPr>
        <p:txBody>
          <a:bodyPr>
            <a:noAutofit/>
          </a:bodyPr>
          <a:lstStyle/>
          <a:p>
            <a:pPr marL="0" indent="0">
              <a:buNone/>
            </a:pPr>
            <a:endParaRPr lang="en-US" sz="3200" dirty="0">
              <a:solidFill>
                <a:srgbClr val="FFFF00"/>
              </a:solidFill>
            </a:endParaRPr>
          </a:p>
          <a:p>
            <a:pPr marL="0" indent="0" algn="ctr">
              <a:buNone/>
            </a:pPr>
            <a:r>
              <a:rPr lang="en-US" sz="4000" dirty="0">
                <a:solidFill>
                  <a:srgbClr val="FFFF00"/>
                </a:solidFill>
              </a:rPr>
              <a:t>“This was the first time I’ve shook an officers hand and heard about their families.”</a:t>
            </a:r>
          </a:p>
          <a:p>
            <a:pPr marL="0" indent="0" algn="ctr">
              <a:buNone/>
            </a:pPr>
            <a:endParaRPr lang="en-US" sz="4000" dirty="0">
              <a:solidFill>
                <a:srgbClr val="FFFF00"/>
              </a:solidFill>
            </a:endParaRPr>
          </a:p>
          <a:p>
            <a:pPr marL="0" indent="0" algn="ctr">
              <a:buNone/>
            </a:pPr>
            <a:r>
              <a:rPr lang="en-US" sz="4000" dirty="0">
                <a:solidFill>
                  <a:srgbClr val="FFFF00"/>
                </a:solidFill>
              </a:rPr>
              <a:t>“I am glad I got to speak. I’m glad others got to speak”</a:t>
            </a:r>
          </a:p>
          <a:p>
            <a:pPr marL="0" indent="0" algn="ctr">
              <a:buNone/>
            </a:pPr>
            <a:endParaRPr lang="en-US" sz="4000" dirty="0">
              <a:solidFill>
                <a:srgbClr val="FFFF00"/>
              </a:solidFill>
            </a:endParaRPr>
          </a:p>
          <a:p>
            <a:pPr marL="0" indent="0" algn="ctr">
              <a:buNone/>
            </a:pPr>
            <a:r>
              <a:rPr lang="en-US" sz="4000" dirty="0">
                <a:solidFill>
                  <a:srgbClr val="FFFF00"/>
                </a:solidFill>
              </a:rPr>
              <a:t>“I really enjoyed hearing the police officers talk about how they view the community and their work.”</a:t>
            </a:r>
          </a:p>
          <a:p>
            <a:pPr marL="0" indent="0" algn="ctr">
              <a:buNone/>
            </a:pPr>
            <a:r>
              <a:rPr lang="en-US" sz="4000" dirty="0">
                <a:solidFill>
                  <a:srgbClr val="FFFF00"/>
                </a:solidFill>
              </a:rPr>
              <a:t> </a:t>
            </a:r>
          </a:p>
        </p:txBody>
      </p:sp>
    </p:spTree>
    <p:extLst>
      <p:ext uri="{BB962C8B-B14F-4D97-AF65-F5344CB8AC3E}">
        <p14:creationId xmlns:p14="http://schemas.microsoft.com/office/powerpoint/2010/main" val="311715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69" y="103868"/>
            <a:ext cx="10515600" cy="1325563"/>
          </a:xfrm>
        </p:spPr>
        <p:txBody>
          <a:bodyPr>
            <a:normAutofit/>
          </a:bodyPr>
          <a:lstStyle/>
          <a:p>
            <a:pPr algn="ctr"/>
            <a:r>
              <a:rPr lang="en-US" sz="6000" b="1" dirty="0">
                <a:solidFill>
                  <a:schemeClr val="bg1"/>
                </a:solidFill>
              </a:rPr>
              <a:t>Questions?</a:t>
            </a:r>
          </a:p>
        </p:txBody>
      </p:sp>
      <p:sp>
        <p:nvSpPr>
          <p:cNvPr id="3" name="Content Placeholder 2"/>
          <p:cNvSpPr>
            <a:spLocks noGrp="1"/>
          </p:cNvSpPr>
          <p:nvPr>
            <p:ph idx="1"/>
          </p:nvPr>
        </p:nvSpPr>
        <p:spPr>
          <a:xfrm>
            <a:off x="269033" y="1937593"/>
            <a:ext cx="10515600" cy="4351338"/>
          </a:xfrm>
        </p:spPr>
        <p:txBody>
          <a:bodyPr>
            <a:normAutofit/>
          </a:bodyPr>
          <a:lstStyle/>
          <a:p>
            <a:pPr marL="0" indent="0">
              <a:buNone/>
            </a:pPr>
            <a:r>
              <a:rPr lang="en-US" sz="4400" dirty="0"/>
              <a:t>Matthew Carr JD/MELP 2017</a:t>
            </a:r>
          </a:p>
          <a:p>
            <a:pPr marL="0" indent="0">
              <a:buNone/>
            </a:pPr>
            <a:endParaRPr lang="en-US" sz="4400" dirty="0"/>
          </a:p>
          <a:p>
            <a:pPr marL="0" indent="0">
              <a:buNone/>
            </a:pPr>
            <a:r>
              <a:rPr lang="en-US" sz="4400" dirty="0"/>
              <a:t>MatthewCarr@vermontlaw.edu</a:t>
            </a:r>
          </a:p>
        </p:txBody>
      </p:sp>
      <p:pic>
        <p:nvPicPr>
          <p:cNvPr id="5" name="Picture 4"/>
          <p:cNvPicPr>
            <a:picLocks noChangeAspect="1"/>
          </p:cNvPicPr>
          <p:nvPr/>
        </p:nvPicPr>
        <p:blipFill>
          <a:blip r:embed="rId2"/>
          <a:stretch>
            <a:fillRect/>
          </a:stretch>
        </p:blipFill>
        <p:spPr>
          <a:xfrm>
            <a:off x="8066315" y="1825624"/>
            <a:ext cx="3810000" cy="3810000"/>
          </a:xfrm>
          <a:prstGeom prst="rect">
            <a:avLst/>
          </a:prstGeom>
        </p:spPr>
      </p:pic>
    </p:spTree>
    <p:extLst>
      <p:ext uri="{BB962C8B-B14F-4D97-AF65-F5344CB8AC3E}">
        <p14:creationId xmlns:p14="http://schemas.microsoft.com/office/powerpoint/2010/main" val="300455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32" y="-179624"/>
            <a:ext cx="10515600" cy="1325563"/>
          </a:xfrm>
        </p:spPr>
        <p:txBody>
          <a:bodyPr/>
          <a:lstStyle/>
          <a:p>
            <a:pPr algn="ctr"/>
            <a:r>
              <a:rPr lang="en-US" b="1" dirty="0">
                <a:solidFill>
                  <a:schemeClr val="bg1"/>
                </a:solidFill>
              </a:rPr>
              <a:t>Core Issues </a:t>
            </a:r>
          </a:p>
        </p:txBody>
      </p:sp>
      <p:sp>
        <p:nvSpPr>
          <p:cNvPr id="3" name="Content Placeholder 2"/>
          <p:cNvSpPr>
            <a:spLocks noGrp="1"/>
          </p:cNvSpPr>
          <p:nvPr>
            <p:ph idx="1"/>
          </p:nvPr>
        </p:nvSpPr>
        <p:spPr>
          <a:xfrm>
            <a:off x="273994" y="911224"/>
            <a:ext cx="11661843" cy="5868954"/>
          </a:xfrm>
        </p:spPr>
        <p:txBody>
          <a:bodyPr>
            <a:normAutofit fontScale="55000" lnSpcReduction="20000"/>
          </a:bodyPr>
          <a:lstStyle/>
          <a:p>
            <a:r>
              <a:rPr lang="en-US" sz="4500" b="1" u="sng" dirty="0">
                <a:solidFill>
                  <a:srgbClr val="FFFF00"/>
                </a:solidFill>
              </a:rPr>
              <a:t>Lack of Cultural Understanding Between Police and Community</a:t>
            </a:r>
          </a:p>
          <a:p>
            <a:pPr marL="0" indent="0">
              <a:buNone/>
            </a:pPr>
            <a:endParaRPr lang="en-US" dirty="0">
              <a:solidFill>
                <a:schemeClr val="bg1"/>
              </a:solidFill>
            </a:endParaRPr>
          </a:p>
          <a:p>
            <a:pPr marL="0" indent="0">
              <a:buNone/>
            </a:pPr>
            <a:r>
              <a:rPr lang="en-US" i="1" dirty="0">
                <a:solidFill>
                  <a:schemeClr val="bg1"/>
                </a:solidFill>
              </a:rPr>
              <a:t>I.e.</a:t>
            </a:r>
            <a:r>
              <a:rPr lang="en-US" dirty="0">
                <a:solidFill>
                  <a:schemeClr val="bg1"/>
                </a:solidFill>
              </a:rPr>
              <a:t>  District of Columbia MPD –demographics do not match. Suburban and exurban individuals are in charge of policing urban communities with a completely different demographic to which they only have a professional relationship, but no real personal relationship or investment in.</a:t>
            </a:r>
          </a:p>
          <a:p>
            <a:pPr marL="0" indent="0">
              <a:buNone/>
            </a:pPr>
            <a:r>
              <a:rPr lang="en-US" dirty="0">
                <a:solidFill>
                  <a:schemeClr val="bg1"/>
                </a:solidFill>
              </a:rPr>
              <a:t>“</a:t>
            </a:r>
            <a:r>
              <a:rPr lang="en-US" i="1" dirty="0">
                <a:solidFill>
                  <a:schemeClr val="bg1"/>
                </a:solidFill>
              </a:rPr>
              <a:t>New officers from out of town are coming with their own values and morals,” says an officer who isn’t authorized by the MPD to comment. “They may not understand what life is like in some of our neighborhoods.</a:t>
            </a:r>
            <a:r>
              <a:rPr lang="en-US" dirty="0">
                <a:solidFill>
                  <a:schemeClr val="bg1"/>
                </a:solidFill>
              </a:rPr>
              <a:t>”</a:t>
            </a:r>
          </a:p>
          <a:p>
            <a:pPr marL="0" indent="0">
              <a:buNone/>
            </a:pPr>
            <a:endParaRPr lang="en-US" dirty="0">
              <a:solidFill>
                <a:schemeClr val="bg1"/>
              </a:solidFill>
            </a:endParaRPr>
          </a:p>
          <a:p>
            <a:pPr marL="0" indent="0">
              <a:buNone/>
            </a:pPr>
            <a:r>
              <a:rPr lang="en-US" dirty="0">
                <a:solidFill>
                  <a:schemeClr val="bg1"/>
                </a:solidFill>
              </a:rPr>
              <a:t>Current strategy is to have police forces correspond with the demographics that they police </a:t>
            </a:r>
            <a:r>
              <a:rPr lang="en-US" dirty="0" err="1">
                <a:solidFill>
                  <a:schemeClr val="bg1"/>
                </a:solidFill>
              </a:rPr>
              <a:t>i.e</a:t>
            </a:r>
            <a:r>
              <a:rPr lang="en-US" dirty="0">
                <a:solidFill>
                  <a:schemeClr val="bg1"/>
                </a:solidFill>
              </a:rPr>
              <a:t> Galax, VA hires Spanish speaker to be able to establish a human connection “understand the cultural nuances” of the increasing Spanish speaking community.  Take it one step further and foster what makes that cultural connection so key, and that is personal understanding.</a:t>
            </a:r>
          </a:p>
          <a:p>
            <a:pPr marL="0" indent="0">
              <a:buNone/>
            </a:pPr>
            <a:endParaRPr lang="en-US" dirty="0">
              <a:solidFill>
                <a:schemeClr val="bg1"/>
              </a:solidFill>
            </a:endParaRPr>
          </a:p>
          <a:p>
            <a:r>
              <a:rPr lang="en-US" sz="4400" b="1" u="sng" dirty="0">
                <a:solidFill>
                  <a:srgbClr val="FFFF00"/>
                </a:solidFill>
              </a:rPr>
              <a:t>Lack of Accountability or Perceived Lack of Attention     </a:t>
            </a:r>
          </a:p>
          <a:p>
            <a:pPr marL="0" indent="0">
              <a:buNone/>
            </a:pPr>
            <a:endParaRPr lang="en-US" dirty="0">
              <a:solidFill>
                <a:schemeClr val="bg1"/>
              </a:solidFill>
            </a:endParaRPr>
          </a:p>
          <a:p>
            <a:pPr marL="0" indent="0">
              <a:buNone/>
            </a:pPr>
            <a:r>
              <a:rPr lang="en-US" dirty="0">
                <a:solidFill>
                  <a:schemeClr val="bg1"/>
                </a:solidFill>
              </a:rPr>
              <a:t>Deep and burning desire for actual accountability (requires knowing your voice is being heard)</a:t>
            </a:r>
          </a:p>
          <a:p>
            <a:pPr marL="0" indent="0">
              <a:buNone/>
            </a:pPr>
            <a:endParaRPr lang="en-US" dirty="0">
              <a:solidFill>
                <a:schemeClr val="bg1"/>
              </a:solidFill>
            </a:endParaRPr>
          </a:p>
          <a:p>
            <a:r>
              <a:rPr lang="en-US" sz="4400" b="1" u="sng" dirty="0">
                <a:solidFill>
                  <a:srgbClr val="FFFF00"/>
                </a:solidFill>
              </a:rPr>
              <a:t>Erosion of Community Trust in Police</a:t>
            </a:r>
          </a:p>
          <a:p>
            <a:pPr marL="0" indent="0">
              <a:buNone/>
            </a:pPr>
            <a:endParaRPr lang="en-US" dirty="0">
              <a:solidFill>
                <a:schemeClr val="bg1"/>
              </a:solidFill>
            </a:endParaRPr>
          </a:p>
          <a:p>
            <a:pPr marL="0" indent="0">
              <a:buNone/>
            </a:pPr>
            <a:r>
              <a:rPr lang="en-US" dirty="0">
                <a:solidFill>
                  <a:schemeClr val="bg1"/>
                </a:solidFill>
              </a:rPr>
              <a:t>Lack of Dialogue concerning perceived threats on both sides. </a:t>
            </a:r>
          </a:p>
          <a:p>
            <a:pPr marL="0" indent="0">
              <a:buNone/>
            </a:pPr>
            <a:endParaRPr lang="en-US" dirty="0">
              <a:solidFill>
                <a:schemeClr val="bg1"/>
              </a:solidFill>
            </a:endParaRPr>
          </a:p>
        </p:txBody>
      </p:sp>
    </p:spTree>
    <p:extLst>
      <p:ext uri="{BB962C8B-B14F-4D97-AF65-F5344CB8AC3E}">
        <p14:creationId xmlns:p14="http://schemas.microsoft.com/office/powerpoint/2010/main" val="107774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1" y="-98338"/>
            <a:ext cx="11712102" cy="1325563"/>
          </a:xfrm>
        </p:spPr>
        <p:txBody>
          <a:bodyPr>
            <a:normAutofit/>
          </a:bodyPr>
          <a:lstStyle/>
          <a:p>
            <a:pPr algn="ctr"/>
            <a:r>
              <a:rPr lang="en-US" sz="4000" b="1" dirty="0">
                <a:solidFill>
                  <a:schemeClr val="bg1"/>
                </a:solidFill>
              </a:rPr>
              <a:t>Increasing Trend Towards Community Police Training…</a:t>
            </a:r>
          </a:p>
        </p:txBody>
      </p:sp>
      <p:sp>
        <p:nvSpPr>
          <p:cNvPr id="3" name="Content Placeholder 2"/>
          <p:cNvSpPr>
            <a:spLocks noGrp="1"/>
          </p:cNvSpPr>
          <p:nvPr>
            <p:ph idx="1"/>
          </p:nvPr>
        </p:nvSpPr>
        <p:spPr>
          <a:xfrm>
            <a:off x="175563" y="1344758"/>
            <a:ext cx="3860150" cy="4935580"/>
          </a:xfrm>
        </p:spPr>
        <p:txBody>
          <a:bodyPr>
            <a:normAutofit fontScale="92500" lnSpcReduction="20000"/>
          </a:bodyPr>
          <a:lstStyle/>
          <a:p>
            <a:r>
              <a:rPr lang="en-US" dirty="0">
                <a:solidFill>
                  <a:schemeClr val="bg1"/>
                </a:solidFill>
              </a:rPr>
              <a:t>As early as 1994 the US DOJ established the Community Oriented Policing Services (COPS) Branch.</a:t>
            </a:r>
          </a:p>
          <a:p>
            <a:pPr marL="0" indent="0">
              <a:buNone/>
            </a:pPr>
            <a:endParaRPr lang="en-US" dirty="0">
              <a:solidFill>
                <a:schemeClr val="bg1"/>
              </a:solidFill>
            </a:endParaRPr>
          </a:p>
          <a:p>
            <a:r>
              <a:rPr lang="en-US" dirty="0">
                <a:solidFill>
                  <a:schemeClr val="bg1"/>
                </a:solidFill>
              </a:rPr>
              <a:t>Mostly outreach events or isolated training workshops. </a:t>
            </a:r>
          </a:p>
          <a:p>
            <a:pPr marL="0" indent="0">
              <a:buNone/>
            </a:pPr>
            <a:endParaRPr lang="en-US" dirty="0">
              <a:solidFill>
                <a:schemeClr val="bg1"/>
              </a:solidFill>
            </a:endParaRPr>
          </a:p>
          <a:p>
            <a:r>
              <a:rPr lang="en-US" dirty="0">
                <a:solidFill>
                  <a:schemeClr val="bg1"/>
                </a:solidFill>
              </a:rPr>
              <a:t>Now we need to take a step forward and expressly train police recruits with the </a:t>
            </a:r>
            <a:r>
              <a:rPr lang="en-US" i="1" dirty="0">
                <a:solidFill>
                  <a:schemeClr val="bg1"/>
                </a:solidFill>
              </a:rPr>
              <a:t>help</a:t>
            </a:r>
            <a:r>
              <a:rPr lang="en-US" dirty="0">
                <a:solidFill>
                  <a:schemeClr val="bg1"/>
                </a:solidFill>
              </a:rPr>
              <a:t> of the community.</a:t>
            </a:r>
          </a:p>
        </p:txBody>
      </p:sp>
      <p:pic>
        <p:nvPicPr>
          <p:cNvPr id="6146" name="Picture 2" descr="Image result for USDOJ CO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7065" y="975982"/>
            <a:ext cx="7433587" cy="2364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8264" y="3695015"/>
            <a:ext cx="7458049" cy="2585323"/>
          </a:xfrm>
          <a:prstGeom prst="rect">
            <a:avLst/>
          </a:prstGeom>
          <a:noFill/>
        </p:spPr>
        <p:txBody>
          <a:bodyPr wrap="square" rtlCol="0">
            <a:spAutoFit/>
          </a:bodyPr>
          <a:lstStyle/>
          <a:p>
            <a:r>
              <a:rPr lang="en-US" dirty="0">
                <a:solidFill>
                  <a:schemeClr val="bg1"/>
                </a:solidFill>
              </a:rPr>
              <a:t>"</a:t>
            </a:r>
            <a:r>
              <a:rPr lang="en-US" i="1" dirty="0">
                <a:solidFill>
                  <a:schemeClr val="bg1"/>
                </a:solidFill>
              </a:rPr>
              <a:t>A belief or intention held by the police that they should: (1) Consult with and take account of the wishes of the public in determining and evaluating operational policing policy and practice; and (2) Collaborate with the public whenever possible in solving local problems.</a:t>
            </a:r>
            <a:r>
              <a:rPr lang="en-US" dirty="0">
                <a:solidFill>
                  <a:schemeClr val="bg1"/>
                </a:solidFill>
              </a:rPr>
              <a:t>" – Koch and Bennett</a:t>
            </a:r>
          </a:p>
          <a:p>
            <a:endParaRPr lang="en-US" dirty="0">
              <a:solidFill>
                <a:schemeClr val="bg1"/>
              </a:solidFill>
            </a:endParaRPr>
          </a:p>
          <a:p>
            <a:r>
              <a:rPr lang="en-US" dirty="0">
                <a:solidFill>
                  <a:schemeClr val="bg1"/>
                </a:solidFill>
              </a:rPr>
              <a:t> “</a:t>
            </a:r>
            <a:r>
              <a:rPr lang="en-US" i="1" dirty="0">
                <a:solidFill>
                  <a:schemeClr val="bg1"/>
                </a:solidFill>
              </a:rPr>
              <a:t>Call to re-establish close community relationships. According to them we have passed through the "political" era (with intimate police and community relations) and the "reform" era (with professionally neutral and distant relationships).</a:t>
            </a:r>
            <a:r>
              <a:rPr lang="en-US" dirty="0">
                <a:solidFill>
                  <a:schemeClr val="bg1"/>
                </a:solidFill>
              </a:rPr>
              <a:t>” – Kelling and Moore</a:t>
            </a:r>
          </a:p>
        </p:txBody>
      </p:sp>
    </p:spTree>
    <p:extLst>
      <p:ext uri="{BB962C8B-B14F-4D97-AF65-F5344CB8AC3E}">
        <p14:creationId xmlns:p14="http://schemas.microsoft.com/office/powerpoint/2010/main" val="296388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64" y="-130986"/>
            <a:ext cx="10515600" cy="1325563"/>
          </a:xfrm>
        </p:spPr>
        <p:txBody>
          <a:bodyPr/>
          <a:lstStyle/>
          <a:p>
            <a:pPr algn="ctr"/>
            <a:r>
              <a:rPr lang="en-US" b="1" dirty="0">
                <a:solidFill>
                  <a:schemeClr val="bg1"/>
                </a:solidFill>
              </a:rPr>
              <a:t>Proposal Overview</a:t>
            </a:r>
          </a:p>
        </p:txBody>
      </p:sp>
      <p:sp>
        <p:nvSpPr>
          <p:cNvPr id="3" name="Content Placeholder 2"/>
          <p:cNvSpPr>
            <a:spLocks noGrp="1"/>
          </p:cNvSpPr>
          <p:nvPr>
            <p:ph idx="1"/>
          </p:nvPr>
        </p:nvSpPr>
        <p:spPr>
          <a:xfrm>
            <a:off x="204281" y="1194576"/>
            <a:ext cx="11867744" cy="5332683"/>
          </a:xfrm>
        </p:spPr>
        <p:txBody>
          <a:bodyPr>
            <a:normAutofit fontScale="77500" lnSpcReduction="20000"/>
          </a:bodyPr>
          <a:lstStyle/>
          <a:p>
            <a:pPr marL="0" indent="0">
              <a:buNone/>
            </a:pPr>
            <a:r>
              <a:rPr lang="en-US" u="sng" dirty="0">
                <a:solidFill>
                  <a:schemeClr val="bg1"/>
                </a:solidFill>
              </a:rPr>
              <a:t>Goal</a:t>
            </a:r>
            <a:r>
              <a:rPr lang="en-US" dirty="0">
                <a:solidFill>
                  <a:schemeClr val="bg1"/>
                </a:solidFill>
              </a:rPr>
              <a:t>:</a:t>
            </a:r>
          </a:p>
          <a:p>
            <a:pPr>
              <a:buFont typeface="Wingdings" panose="05000000000000000000" pitchFamily="2" charset="2"/>
              <a:buChar char="ü"/>
            </a:pPr>
            <a:r>
              <a:rPr lang="en-US" dirty="0">
                <a:solidFill>
                  <a:schemeClr val="bg1"/>
                </a:solidFill>
              </a:rPr>
              <a:t>Bring a </a:t>
            </a:r>
            <a:r>
              <a:rPr lang="en-US" dirty="0">
                <a:solidFill>
                  <a:srgbClr val="FFFF00"/>
                </a:solidFill>
              </a:rPr>
              <a:t>comprehensive community-policing training program to the Vermont Police Academy</a:t>
            </a:r>
            <a:r>
              <a:rPr lang="en-US" dirty="0">
                <a:solidFill>
                  <a:schemeClr val="bg1"/>
                </a:solidFill>
              </a:rPr>
              <a:t> </a:t>
            </a:r>
          </a:p>
          <a:p>
            <a:pPr>
              <a:buFont typeface="Wingdings" panose="05000000000000000000" pitchFamily="2" charset="2"/>
              <a:buChar char="ü"/>
            </a:pPr>
            <a:r>
              <a:rPr lang="en-US" dirty="0">
                <a:solidFill>
                  <a:schemeClr val="bg1"/>
                </a:solidFill>
              </a:rPr>
              <a:t>Directly involve non-police, non-academics in training.</a:t>
            </a:r>
          </a:p>
          <a:p>
            <a:pPr>
              <a:buFont typeface="Wingdings" panose="05000000000000000000" pitchFamily="2" charset="2"/>
              <a:buChar char="ü"/>
            </a:pPr>
            <a:r>
              <a:rPr lang="en-US" dirty="0">
                <a:solidFill>
                  <a:schemeClr val="bg1"/>
                </a:solidFill>
              </a:rPr>
              <a:t>Engage the Community.</a:t>
            </a:r>
          </a:p>
          <a:p>
            <a:pPr>
              <a:buFont typeface="Wingdings" panose="05000000000000000000" pitchFamily="2" charset="2"/>
              <a:buChar char="ü"/>
            </a:pPr>
            <a:r>
              <a:rPr lang="en-US" dirty="0">
                <a:solidFill>
                  <a:schemeClr val="bg1"/>
                </a:solidFill>
              </a:rPr>
              <a:t>Early training that establishes a teamwork mentality between police and community.</a:t>
            </a:r>
          </a:p>
          <a:p>
            <a:pPr>
              <a:buFont typeface="Wingdings" panose="05000000000000000000" pitchFamily="2" charset="2"/>
              <a:buChar char="ü"/>
            </a:pPr>
            <a:endParaRPr lang="en-US" dirty="0">
              <a:solidFill>
                <a:schemeClr val="bg1"/>
              </a:solidFill>
            </a:endParaRPr>
          </a:p>
          <a:p>
            <a:pPr marL="0" indent="0">
              <a:buNone/>
            </a:pPr>
            <a:r>
              <a:rPr lang="en-US" u="sng" dirty="0">
                <a:solidFill>
                  <a:schemeClr val="bg1"/>
                </a:solidFill>
              </a:rPr>
              <a:t>What Would it Look Like?</a:t>
            </a:r>
            <a:r>
              <a:rPr lang="en-US" dirty="0">
                <a:solidFill>
                  <a:schemeClr val="bg1"/>
                </a:solidFill>
              </a:rPr>
              <a:t>:</a:t>
            </a:r>
          </a:p>
          <a:p>
            <a:pPr>
              <a:buFont typeface="Wingdings" panose="05000000000000000000" pitchFamily="2" charset="2"/>
              <a:buChar char="ü"/>
            </a:pPr>
            <a:r>
              <a:rPr lang="en-US" dirty="0">
                <a:solidFill>
                  <a:schemeClr val="bg1"/>
                </a:solidFill>
              </a:rPr>
              <a:t>Two-Part Level III Basic Training Course Requirement: </a:t>
            </a:r>
          </a:p>
          <a:p>
            <a:pPr marL="0" indent="0">
              <a:buNone/>
            </a:pPr>
            <a:r>
              <a:rPr lang="en-US" dirty="0">
                <a:solidFill>
                  <a:schemeClr val="bg1"/>
                </a:solidFill>
              </a:rPr>
              <a:t>    </a:t>
            </a:r>
            <a:r>
              <a:rPr lang="en-US" dirty="0">
                <a:solidFill>
                  <a:srgbClr val="FFFF00"/>
                </a:solidFill>
              </a:rPr>
              <a:t>Police-Community Integrated Training and Education (P-CITE). </a:t>
            </a:r>
          </a:p>
          <a:p>
            <a:pPr>
              <a:buFont typeface="Wingdings" panose="05000000000000000000" pitchFamily="2" charset="2"/>
              <a:buChar char="ü"/>
            </a:pPr>
            <a:r>
              <a:rPr lang="en-US" dirty="0">
                <a:solidFill>
                  <a:schemeClr val="bg1"/>
                </a:solidFill>
              </a:rPr>
              <a:t>15hrs added to “Police Demeanor” Training Requirements.</a:t>
            </a:r>
          </a:p>
          <a:p>
            <a:pPr marL="0" indent="0">
              <a:buNone/>
            </a:pPr>
            <a:endParaRPr lang="en-US" dirty="0">
              <a:solidFill>
                <a:schemeClr val="bg1"/>
              </a:solidFill>
            </a:endParaRPr>
          </a:p>
          <a:p>
            <a:pPr marL="0" indent="0">
              <a:buNone/>
            </a:pPr>
            <a:r>
              <a:rPr lang="en-US" u="sng" dirty="0">
                <a:solidFill>
                  <a:schemeClr val="bg1"/>
                </a:solidFill>
              </a:rPr>
              <a:t>How Will it Benefit VT?</a:t>
            </a:r>
            <a:r>
              <a:rPr lang="en-US" dirty="0">
                <a:solidFill>
                  <a:schemeClr val="bg1"/>
                </a:solidFill>
              </a:rPr>
              <a:t>:</a:t>
            </a:r>
          </a:p>
          <a:p>
            <a:pPr>
              <a:buFont typeface="Wingdings" panose="05000000000000000000" pitchFamily="2" charset="2"/>
              <a:buChar char="ü"/>
            </a:pPr>
            <a:r>
              <a:rPr lang="en-US" dirty="0">
                <a:solidFill>
                  <a:schemeClr val="bg1"/>
                </a:solidFill>
              </a:rPr>
              <a:t>Use of community experiences and perceptions regarding the Police as a teaching tool for how to best protect and serve the needs of Vermont communities.</a:t>
            </a:r>
          </a:p>
          <a:p>
            <a:pPr>
              <a:buFont typeface="Wingdings" panose="05000000000000000000" pitchFamily="2" charset="2"/>
              <a:buChar char="ü"/>
            </a:pPr>
            <a:r>
              <a:rPr lang="en-US" dirty="0">
                <a:solidFill>
                  <a:schemeClr val="bg1"/>
                </a:solidFill>
              </a:rPr>
              <a:t>Engage two voices in meaningful dialogue</a:t>
            </a:r>
          </a:p>
          <a:p>
            <a:endParaRPr lang="en-US" dirty="0">
              <a:solidFill>
                <a:schemeClr val="bg1"/>
              </a:solidFill>
            </a:endParaRPr>
          </a:p>
        </p:txBody>
      </p:sp>
    </p:spTree>
    <p:extLst>
      <p:ext uri="{BB962C8B-B14F-4D97-AF65-F5344CB8AC3E}">
        <p14:creationId xmlns:p14="http://schemas.microsoft.com/office/powerpoint/2010/main" val="304563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97" y="-216610"/>
            <a:ext cx="10831750" cy="1325563"/>
          </a:xfrm>
        </p:spPr>
        <p:txBody>
          <a:bodyPr/>
          <a:lstStyle/>
          <a:p>
            <a:r>
              <a:rPr lang="en-US" b="1" dirty="0">
                <a:solidFill>
                  <a:schemeClr val="bg1"/>
                </a:solidFill>
              </a:rPr>
              <a:t>Bringing P-CITE to the Vermont Police Academy</a:t>
            </a:r>
          </a:p>
        </p:txBody>
      </p:sp>
      <p:sp>
        <p:nvSpPr>
          <p:cNvPr id="3" name="Content Placeholder 2"/>
          <p:cNvSpPr>
            <a:spLocks noGrp="1"/>
          </p:cNvSpPr>
          <p:nvPr>
            <p:ph idx="1"/>
          </p:nvPr>
        </p:nvSpPr>
        <p:spPr>
          <a:xfrm>
            <a:off x="167951" y="1108953"/>
            <a:ext cx="12024049" cy="5496128"/>
          </a:xfrm>
        </p:spPr>
        <p:txBody>
          <a:bodyPr>
            <a:normAutofit lnSpcReduction="10000"/>
          </a:bodyPr>
          <a:lstStyle/>
          <a:p>
            <a:pPr marL="0" indent="0">
              <a:buNone/>
            </a:pPr>
            <a:r>
              <a:rPr lang="en-US" dirty="0">
                <a:solidFill>
                  <a:schemeClr val="bg1"/>
                </a:solidFill>
              </a:rPr>
              <a:t>“</a:t>
            </a:r>
            <a:r>
              <a:rPr lang="en-US" sz="2400" u="sng" dirty="0">
                <a:solidFill>
                  <a:schemeClr val="bg1"/>
                </a:solidFill>
              </a:rPr>
              <a:t>Vermont Police Values</a:t>
            </a:r>
            <a:r>
              <a:rPr lang="en-US" sz="2400" dirty="0">
                <a:solidFill>
                  <a:schemeClr val="bg1"/>
                </a:solidFill>
              </a:rPr>
              <a:t>” According to the Vermont Criminal Justice Training Center (VCJTC)  </a:t>
            </a:r>
          </a:p>
          <a:p>
            <a:pPr marL="571500" indent="-571500">
              <a:buFont typeface="+mj-lt"/>
              <a:buAutoNum type="romanLcPeriod"/>
            </a:pPr>
            <a:r>
              <a:rPr lang="en-US" dirty="0">
                <a:solidFill>
                  <a:srgbClr val="FFFF00"/>
                </a:solidFill>
              </a:rPr>
              <a:t>Teamwork</a:t>
            </a:r>
            <a:r>
              <a:rPr lang="en-US" dirty="0">
                <a:solidFill>
                  <a:schemeClr val="bg1"/>
                </a:solidFill>
              </a:rPr>
              <a:t> – Working as one piece of a larger puzzle.  To subordinate one's individual interests to those of the group.</a:t>
            </a:r>
          </a:p>
          <a:p>
            <a:pPr marL="571500" indent="-571500">
              <a:buFont typeface="+mj-lt"/>
              <a:buAutoNum type="romanLcPeriod"/>
            </a:pPr>
            <a:r>
              <a:rPr lang="en-US" dirty="0">
                <a:solidFill>
                  <a:srgbClr val="FFFF00"/>
                </a:solidFill>
              </a:rPr>
              <a:t>Adaptability</a:t>
            </a:r>
            <a:r>
              <a:rPr lang="en-US" dirty="0">
                <a:solidFill>
                  <a:schemeClr val="bg1"/>
                </a:solidFill>
              </a:rPr>
              <a:t> – The ability to adjust to new or changed information.</a:t>
            </a:r>
          </a:p>
          <a:p>
            <a:pPr marL="571500" indent="-571500">
              <a:buFont typeface="+mj-lt"/>
              <a:buAutoNum type="romanLcPeriod"/>
            </a:pPr>
            <a:r>
              <a:rPr lang="en-US" dirty="0">
                <a:solidFill>
                  <a:srgbClr val="FFFF00"/>
                </a:solidFill>
              </a:rPr>
              <a:t>Respect</a:t>
            </a:r>
            <a:r>
              <a:rPr lang="en-US" dirty="0">
                <a:solidFill>
                  <a:schemeClr val="bg1"/>
                </a:solidFill>
              </a:rPr>
              <a:t> – Showing consideration, honor, or esteem for others.</a:t>
            </a:r>
          </a:p>
          <a:p>
            <a:pPr marL="0" indent="0">
              <a:buNone/>
            </a:pPr>
            <a:endParaRPr lang="en-US" dirty="0">
              <a:solidFill>
                <a:schemeClr val="bg1"/>
              </a:solidFill>
            </a:endParaRPr>
          </a:p>
          <a:p>
            <a:r>
              <a:rPr lang="en-US" u="sng" dirty="0">
                <a:solidFill>
                  <a:schemeClr val="bg1"/>
                </a:solidFill>
              </a:rPr>
              <a:t>Training WITH the community</a:t>
            </a:r>
            <a:r>
              <a:rPr lang="en-US" dirty="0">
                <a:solidFill>
                  <a:schemeClr val="bg1"/>
                </a:solidFill>
              </a:rPr>
              <a:t> and communicating with them is great way of teaching these three important values, keys to facilitating better relations with community.</a:t>
            </a:r>
          </a:p>
          <a:p>
            <a:endParaRPr lang="en-US" dirty="0">
              <a:solidFill>
                <a:schemeClr val="bg1"/>
              </a:solidFill>
            </a:endParaRPr>
          </a:p>
          <a:p>
            <a:r>
              <a:rPr lang="en-US" dirty="0">
                <a:solidFill>
                  <a:schemeClr val="bg1"/>
                </a:solidFill>
              </a:rPr>
              <a:t>Can be extremely </a:t>
            </a:r>
            <a:r>
              <a:rPr lang="en-US" u="sng" dirty="0">
                <a:solidFill>
                  <a:schemeClr val="bg1"/>
                </a:solidFill>
              </a:rPr>
              <a:t>beneficial in a small state</a:t>
            </a:r>
            <a:r>
              <a:rPr lang="en-US" dirty="0">
                <a:solidFill>
                  <a:schemeClr val="bg1"/>
                </a:solidFill>
              </a:rPr>
              <a:t> that has a relatively small amount of specific police-community disconnects.  </a:t>
            </a:r>
          </a:p>
          <a:p>
            <a:endParaRPr lang="en-US" dirty="0">
              <a:solidFill>
                <a:schemeClr val="bg1"/>
              </a:solidFill>
            </a:endParaRPr>
          </a:p>
        </p:txBody>
      </p:sp>
    </p:spTree>
    <p:extLst>
      <p:ext uri="{BB962C8B-B14F-4D97-AF65-F5344CB8AC3E}">
        <p14:creationId xmlns:p14="http://schemas.microsoft.com/office/powerpoint/2010/main" val="250670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72" y="212943"/>
            <a:ext cx="7257479" cy="1325563"/>
          </a:xfrm>
        </p:spPr>
        <p:txBody>
          <a:bodyPr/>
          <a:lstStyle/>
          <a:p>
            <a:pPr algn="ctr"/>
            <a:r>
              <a:rPr lang="en-US" b="1" dirty="0">
                <a:solidFill>
                  <a:schemeClr val="bg1"/>
                </a:solidFill>
              </a:rPr>
              <a:t>Why Community Integrated Academy Training?</a:t>
            </a:r>
          </a:p>
        </p:txBody>
      </p:sp>
      <p:sp>
        <p:nvSpPr>
          <p:cNvPr id="3" name="Content Placeholder 2"/>
          <p:cNvSpPr>
            <a:spLocks noGrp="1"/>
          </p:cNvSpPr>
          <p:nvPr>
            <p:ph idx="1"/>
          </p:nvPr>
        </p:nvSpPr>
        <p:spPr>
          <a:xfrm>
            <a:off x="167951" y="1648868"/>
            <a:ext cx="5871020" cy="4929221"/>
          </a:xfrm>
        </p:spPr>
        <p:txBody>
          <a:bodyPr>
            <a:normAutofit fontScale="70000" lnSpcReduction="20000"/>
          </a:bodyPr>
          <a:lstStyle/>
          <a:p>
            <a:r>
              <a:rPr lang="en-US" dirty="0">
                <a:solidFill>
                  <a:schemeClr val="bg1"/>
                </a:solidFill>
              </a:rPr>
              <a:t>Before recruits enter the public sphere, so it is truly a part of their </a:t>
            </a:r>
            <a:r>
              <a:rPr lang="en-US" dirty="0">
                <a:solidFill>
                  <a:srgbClr val="FFFF00"/>
                </a:solidFill>
              </a:rPr>
              <a:t>baseline training </a:t>
            </a:r>
            <a:r>
              <a:rPr lang="en-US" dirty="0">
                <a:solidFill>
                  <a:schemeClr val="bg1"/>
                </a:solidFill>
              </a:rPr>
              <a:t>for the job instead of an on-the-job adaptation after impressions have been made.</a:t>
            </a:r>
          </a:p>
          <a:p>
            <a:r>
              <a:rPr lang="en-US" dirty="0">
                <a:solidFill>
                  <a:schemeClr val="bg1"/>
                </a:solidFill>
              </a:rPr>
              <a:t>Helps </a:t>
            </a:r>
            <a:r>
              <a:rPr lang="en-US" dirty="0">
                <a:solidFill>
                  <a:srgbClr val="FFFF00"/>
                </a:solidFill>
              </a:rPr>
              <a:t>shape perspective of job</a:t>
            </a:r>
            <a:r>
              <a:rPr lang="en-US" dirty="0">
                <a:solidFill>
                  <a:schemeClr val="bg1"/>
                </a:solidFill>
              </a:rPr>
              <a:t>, encourages “team” effort for the benefit of society as a whole.</a:t>
            </a:r>
          </a:p>
          <a:p>
            <a:r>
              <a:rPr lang="en-US" dirty="0">
                <a:solidFill>
                  <a:srgbClr val="FFFF00"/>
                </a:solidFill>
              </a:rPr>
              <a:t>Diversify educational opportunities</a:t>
            </a:r>
            <a:r>
              <a:rPr lang="en-US" dirty="0">
                <a:solidFill>
                  <a:schemeClr val="bg1"/>
                </a:solidFill>
              </a:rPr>
              <a:t>– training via human interaction and personal connections.  </a:t>
            </a:r>
            <a:r>
              <a:rPr lang="en-US" u="sng" dirty="0">
                <a:solidFill>
                  <a:schemeClr val="bg1"/>
                </a:solidFill>
              </a:rPr>
              <a:t>Practical vs. Textbook</a:t>
            </a:r>
          </a:p>
          <a:p>
            <a:r>
              <a:rPr lang="en-US" dirty="0">
                <a:solidFill>
                  <a:schemeClr val="bg1"/>
                </a:solidFill>
              </a:rPr>
              <a:t>Fosters </a:t>
            </a:r>
            <a:r>
              <a:rPr lang="en-US" i="1" dirty="0">
                <a:solidFill>
                  <a:srgbClr val="FFFF00"/>
                </a:solidFill>
              </a:rPr>
              <a:t>Institutional</a:t>
            </a:r>
            <a:r>
              <a:rPr lang="en-US" dirty="0">
                <a:solidFill>
                  <a:srgbClr val="FFFF00"/>
                </a:solidFill>
              </a:rPr>
              <a:t> commitment </a:t>
            </a:r>
            <a:r>
              <a:rPr lang="en-US" dirty="0">
                <a:solidFill>
                  <a:schemeClr val="bg1"/>
                </a:solidFill>
              </a:rPr>
              <a:t>to incorporating community opinion</a:t>
            </a:r>
          </a:p>
          <a:p>
            <a:endParaRPr lang="en-US" dirty="0">
              <a:solidFill>
                <a:schemeClr val="bg1"/>
              </a:solidFill>
            </a:endParaRPr>
          </a:p>
          <a:p>
            <a:pPr marL="0" indent="0">
              <a:buNone/>
            </a:pPr>
            <a:r>
              <a:rPr lang="en-US" i="1" u="sng" dirty="0">
                <a:solidFill>
                  <a:schemeClr val="bg1"/>
                </a:solidFill>
              </a:rPr>
              <a:t>The Earlier the Better</a:t>
            </a:r>
            <a:r>
              <a:rPr lang="en-US" dirty="0">
                <a:solidFill>
                  <a:schemeClr val="bg1"/>
                </a:solidFill>
              </a:rPr>
              <a:t>. </a:t>
            </a:r>
          </a:p>
          <a:p>
            <a:pPr marL="0" indent="0">
              <a:buNone/>
            </a:pPr>
            <a:r>
              <a:rPr lang="en-US" dirty="0">
                <a:solidFill>
                  <a:schemeClr val="bg1"/>
                </a:solidFill>
              </a:rPr>
              <a:t>I.e District of Columbia Public Schools have started a programs for a law-enforcement career path to encourage “homegrown” recruits that will be aware of area’s culture and needs.  </a:t>
            </a:r>
          </a:p>
          <a:p>
            <a:pPr marL="0" indent="0">
              <a:buNone/>
            </a:pPr>
            <a:endParaRPr lang="en-US" dirty="0">
              <a:solidFill>
                <a:schemeClr val="bg1"/>
              </a:solidFill>
            </a:endParaRPr>
          </a:p>
          <a:p>
            <a:endParaRPr lang="en-US" dirty="0">
              <a:solidFill>
                <a:schemeClr val="bg1"/>
              </a:solidFill>
            </a:endParaRPr>
          </a:p>
        </p:txBody>
      </p:sp>
      <p:pic>
        <p:nvPicPr>
          <p:cNvPr id="4098" name="Picture 2" descr="Vermont Criminal Justice Training Council Academy Build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8971" y="3606094"/>
            <a:ext cx="5585500" cy="2879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4140" y="363253"/>
            <a:ext cx="2863885" cy="2979793"/>
          </a:xfrm>
          <a:prstGeom prst="rect">
            <a:avLst/>
          </a:prstGeom>
        </p:spPr>
      </p:pic>
    </p:spTree>
    <p:extLst>
      <p:ext uri="{BB962C8B-B14F-4D97-AF65-F5344CB8AC3E}">
        <p14:creationId xmlns:p14="http://schemas.microsoft.com/office/powerpoint/2010/main" val="426434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111" y="-92075"/>
            <a:ext cx="10515600" cy="1325563"/>
          </a:xfrm>
        </p:spPr>
        <p:txBody>
          <a:bodyPr>
            <a:normAutofit/>
          </a:bodyPr>
          <a:lstStyle/>
          <a:p>
            <a:pPr algn="ctr"/>
            <a:r>
              <a:rPr lang="en-US" sz="5400" b="1" cap="all" dirty="0">
                <a:solidFill>
                  <a:schemeClr val="bg1"/>
                </a:solidFill>
              </a:rPr>
              <a:t>Course Curriculum</a:t>
            </a:r>
          </a:p>
        </p:txBody>
      </p:sp>
      <p:sp>
        <p:nvSpPr>
          <p:cNvPr id="3" name="Content Placeholder 2"/>
          <p:cNvSpPr>
            <a:spLocks noGrp="1"/>
          </p:cNvSpPr>
          <p:nvPr>
            <p:ph idx="1"/>
          </p:nvPr>
        </p:nvSpPr>
        <p:spPr>
          <a:xfrm>
            <a:off x="204281" y="1108953"/>
            <a:ext cx="11887200" cy="5651769"/>
          </a:xfrm>
        </p:spPr>
        <p:txBody>
          <a:bodyPr>
            <a:normAutofit fontScale="47500" lnSpcReduction="20000"/>
          </a:bodyPr>
          <a:lstStyle/>
          <a:p>
            <a:pPr marL="0" indent="0">
              <a:buNone/>
            </a:pPr>
            <a:r>
              <a:rPr lang="en-US" sz="3600" u="sng" dirty="0">
                <a:solidFill>
                  <a:schemeClr val="bg1"/>
                </a:solidFill>
              </a:rPr>
              <a:t>Vermont Police Academy Training for Full-time Police Officers:</a:t>
            </a:r>
          </a:p>
          <a:p>
            <a:pPr marL="0" indent="0">
              <a:buNone/>
            </a:pPr>
            <a:r>
              <a:rPr lang="en-US" sz="3600" dirty="0">
                <a:solidFill>
                  <a:schemeClr val="bg1"/>
                </a:solidFill>
              </a:rPr>
              <a:t>Level III Basic Training (16 weeks residential training + 2-3 weeks post-basic training)</a:t>
            </a:r>
          </a:p>
          <a:p>
            <a:pPr marL="0" indent="0">
              <a:buNone/>
            </a:pPr>
            <a:endParaRPr lang="en-US" sz="3600" dirty="0">
              <a:solidFill>
                <a:schemeClr val="bg1"/>
              </a:solidFill>
            </a:endParaRPr>
          </a:p>
          <a:p>
            <a:pPr>
              <a:buFont typeface="Wingdings" panose="05000000000000000000" pitchFamily="2" charset="2"/>
              <a:buChar char="§"/>
            </a:pPr>
            <a:r>
              <a:rPr lang="en-US" sz="3600" dirty="0">
                <a:solidFill>
                  <a:schemeClr val="bg1"/>
                </a:solidFill>
              </a:rPr>
              <a:t>Currently Level III Basic Training requires </a:t>
            </a:r>
            <a:r>
              <a:rPr lang="en-US" sz="3600" b="1" dirty="0">
                <a:solidFill>
                  <a:schemeClr val="bg1"/>
                </a:solidFill>
              </a:rPr>
              <a:t>34.5 Hrs of courses in “Police Demeanor” Training</a:t>
            </a:r>
          </a:p>
          <a:p>
            <a:pPr marL="0" indent="0">
              <a:buNone/>
            </a:pPr>
            <a:r>
              <a:rPr lang="en-US" sz="2900" i="1" u="sng" dirty="0">
                <a:solidFill>
                  <a:schemeClr val="bg1"/>
                </a:solidFill>
              </a:rPr>
              <a:t>Currently Includes</a:t>
            </a:r>
            <a:r>
              <a:rPr lang="en-US" sz="2900" dirty="0">
                <a:solidFill>
                  <a:schemeClr val="bg1"/>
                </a:solidFill>
              </a:rPr>
              <a:t>: 8hrs of Community Police Training, 4hrs Fair &amp; Impartial Policing, 8hr Police Ethics etc...</a:t>
            </a:r>
          </a:p>
          <a:p>
            <a:pPr marL="0" indent="0">
              <a:buNone/>
            </a:pPr>
            <a:endParaRPr lang="en-US" sz="3600" dirty="0">
              <a:solidFill>
                <a:schemeClr val="bg1"/>
              </a:solidFill>
            </a:endParaRPr>
          </a:p>
          <a:p>
            <a:pPr>
              <a:buFont typeface="Wingdings" panose="05000000000000000000" pitchFamily="2" charset="2"/>
              <a:buChar char="§"/>
            </a:pPr>
            <a:r>
              <a:rPr lang="en-US" sz="3600" dirty="0">
                <a:solidFill>
                  <a:schemeClr val="bg1"/>
                </a:solidFill>
              </a:rPr>
              <a:t>Current Total “Police Demeanor” Training comprises </a:t>
            </a:r>
            <a:r>
              <a:rPr lang="en-US" sz="3600" b="1" i="1" u="sng" dirty="0">
                <a:solidFill>
                  <a:schemeClr val="bg1"/>
                </a:solidFill>
              </a:rPr>
              <a:t>only 5%</a:t>
            </a:r>
            <a:r>
              <a:rPr lang="en-US" sz="3600" dirty="0">
                <a:solidFill>
                  <a:schemeClr val="bg1"/>
                </a:solidFill>
              </a:rPr>
              <a:t> of the Level III Basic Training Curriculum. </a:t>
            </a:r>
          </a:p>
          <a:p>
            <a:pPr marL="0" indent="0">
              <a:buNone/>
            </a:pPr>
            <a:endParaRPr lang="en-US" sz="2200" dirty="0">
              <a:solidFill>
                <a:schemeClr val="bg1"/>
              </a:solidFill>
            </a:endParaRPr>
          </a:p>
          <a:p>
            <a:pPr marL="0" indent="0">
              <a:buNone/>
            </a:pPr>
            <a:endParaRPr lang="en-US" sz="2200" dirty="0">
              <a:solidFill>
                <a:schemeClr val="bg1"/>
              </a:solidFill>
            </a:endParaRPr>
          </a:p>
          <a:p>
            <a:pPr marL="0" indent="0">
              <a:buNone/>
            </a:pPr>
            <a:r>
              <a:rPr lang="en-US" sz="3800" u="sng" dirty="0">
                <a:solidFill>
                  <a:srgbClr val="FFFF00"/>
                </a:solidFill>
              </a:rPr>
              <a:t>P-CITE would be a new 2-Part Course</a:t>
            </a:r>
            <a:r>
              <a:rPr lang="en-US" sz="3800" u="sng" dirty="0">
                <a:solidFill>
                  <a:schemeClr val="bg1"/>
                </a:solidFill>
              </a:rPr>
              <a:t>:</a:t>
            </a:r>
            <a:r>
              <a:rPr lang="en-US" sz="3800" dirty="0">
                <a:solidFill>
                  <a:schemeClr val="bg1"/>
                </a:solidFill>
              </a:rPr>
              <a:t> One for dialogue on procedural issues, and one for dialogue on cultural issues.</a:t>
            </a:r>
          </a:p>
          <a:p>
            <a:pPr marL="0" indent="0">
              <a:buNone/>
            </a:pPr>
            <a:endParaRPr lang="en-US" b="1" dirty="0">
              <a:solidFill>
                <a:srgbClr val="FFFF00"/>
              </a:solidFill>
            </a:endParaRPr>
          </a:p>
          <a:p>
            <a:pPr marL="0" indent="0">
              <a:buNone/>
            </a:pPr>
            <a:r>
              <a:rPr lang="en-US" sz="3800" b="1" dirty="0">
                <a:solidFill>
                  <a:srgbClr val="FFFF00"/>
                </a:solidFill>
              </a:rPr>
              <a:t>1) Police- Community Constitutional Law Discussions (Two 3hr Courses)</a:t>
            </a:r>
          </a:p>
          <a:p>
            <a:pPr marL="0" indent="0">
              <a:buNone/>
            </a:pPr>
            <a:endParaRPr lang="en-US" sz="3800" b="1" dirty="0">
              <a:solidFill>
                <a:srgbClr val="FFFF00"/>
              </a:solidFill>
            </a:endParaRPr>
          </a:p>
          <a:p>
            <a:pPr marL="0" indent="0">
              <a:buNone/>
            </a:pPr>
            <a:r>
              <a:rPr lang="en-US" sz="3800" b="1" dirty="0">
                <a:solidFill>
                  <a:srgbClr val="FFFF00"/>
                </a:solidFill>
              </a:rPr>
              <a:t>2) Police-Community Forum Discussions (Three 3hr Forums)</a:t>
            </a:r>
          </a:p>
          <a:p>
            <a:pPr marL="0" indent="0">
              <a:buNone/>
            </a:pPr>
            <a:endParaRPr lang="en-US" dirty="0">
              <a:solidFill>
                <a:schemeClr val="bg1"/>
              </a:solidFill>
            </a:endParaRPr>
          </a:p>
          <a:p>
            <a:pPr marL="0" indent="0">
              <a:buNone/>
            </a:pPr>
            <a:r>
              <a:rPr lang="en-US" i="1" u="sng" dirty="0">
                <a:solidFill>
                  <a:schemeClr val="bg1"/>
                </a:solidFill>
              </a:rPr>
              <a:t>Total</a:t>
            </a:r>
            <a:r>
              <a:rPr lang="en-US" dirty="0">
                <a:solidFill>
                  <a:schemeClr val="bg1"/>
                </a:solidFill>
              </a:rPr>
              <a:t>: </a:t>
            </a:r>
            <a:r>
              <a:rPr lang="en-US" sz="4200" b="1" dirty="0">
                <a:solidFill>
                  <a:srgbClr val="FFFF00"/>
                </a:solidFill>
              </a:rPr>
              <a:t>Addition of 15hrs (~50% increase)</a:t>
            </a:r>
            <a:r>
              <a:rPr lang="en-US" dirty="0">
                <a:solidFill>
                  <a:schemeClr val="bg1"/>
                </a:solidFill>
              </a:rPr>
              <a:t> of required P-CITE training with the community as part of “Police Demeanor” Training </a:t>
            </a:r>
          </a:p>
          <a:p>
            <a:pPr marL="0" indent="0">
              <a:buNone/>
            </a:pPr>
            <a:endParaRPr lang="en-US" dirty="0">
              <a:solidFill>
                <a:schemeClr val="bg1"/>
              </a:solidFill>
            </a:endParaRPr>
          </a:p>
          <a:p>
            <a:pPr marL="0" indent="0">
              <a:buNone/>
            </a:pPr>
            <a:r>
              <a:rPr lang="en-US" i="1" dirty="0">
                <a:solidFill>
                  <a:schemeClr val="bg1"/>
                </a:solidFill>
              </a:rPr>
              <a:t>Key Point</a:t>
            </a:r>
            <a:r>
              <a:rPr lang="en-US" dirty="0">
                <a:solidFill>
                  <a:schemeClr val="bg1"/>
                </a:solidFill>
              </a:rPr>
              <a:t>:  FOR the benefit of society, which means BOTH voices need to be heard</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68290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2" y="267848"/>
            <a:ext cx="12075268" cy="1325563"/>
          </a:xfrm>
        </p:spPr>
        <p:txBody>
          <a:bodyPr/>
          <a:lstStyle/>
          <a:p>
            <a:r>
              <a:rPr lang="en-US" b="1" cap="all" dirty="0">
                <a:solidFill>
                  <a:srgbClr val="FFFF00"/>
                </a:solidFill>
              </a:rPr>
              <a:t>1. Constitutional Law 101 </a:t>
            </a:r>
            <a:br>
              <a:rPr lang="en-US" b="1" cap="all" dirty="0">
                <a:solidFill>
                  <a:srgbClr val="FFFF00"/>
                </a:solidFill>
              </a:rPr>
            </a:br>
            <a:r>
              <a:rPr lang="en-US" b="1" cap="all" dirty="0">
                <a:solidFill>
                  <a:srgbClr val="FFFF00"/>
                </a:solidFill>
              </a:rPr>
              <a:t>– Two Perspectives</a:t>
            </a:r>
          </a:p>
        </p:txBody>
      </p:sp>
      <p:sp>
        <p:nvSpPr>
          <p:cNvPr id="3" name="Content Placeholder 2"/>
          <p:cNvSpPr>
            <a:spLocks noGrp="1"/>
          </p:cNvSpPr>
          <p:nvPr>
            <p:ph idx="1"/>
          </p:nvPr>
        </p:nvSpPr>
        <p:spPr>
          <a:xfrm>
            <a:off x="478276" y="1825624"/>
            <a:ext cx="6813212" cy="4351338"/>
          </a:xfrm>
        </p:spPr>
        <p:txBody>
          <a:bodyPr>
            <a:normAutofit fontScale="92500" lnSpcReduction="20000"/>
          </a:bodyPr>
          <a:lstStyle/>
          <a:p>
            <a:pPr marL="0" indent="0">
              <a:buNone/>
            </a:pPr>
            <a:r>
              <a:rPr lang="en-US" dirty="0">
                <a:solidFill>
                  <a:schemeClr val="bg1"/>
                </a:solidFill>
              </a:rPr>
              <a:t>While Police Trainees will have covered such procedural issues in an academic setting, they will get the benefit of hearing perspectives on how they play out in a practical and personal way. </a:t>
            </a:r>
          </a:p>
          <a:p>
            <a:pPr marL="0" indent="0">
              <a:buNone/>
            </a:pPr>
            <a:endParaRPr lang="en-US" dirty="0">
              <a:solidFill>
                <a:schemeClr val="bg1"/>
              </a:solidFill>
            </a:endParaRPr>
          </a:p>
          <a:p>
            <a:pPr marL="0" indent="0">
              <a:buNone/>
            </a:pPr>
            <a:r>
              <a:rPr lang="en-US" dirty="0">
                <a:solidFill>
                  <a:schemeClr val="bg1"/>
                </a:solidFill>
              </a:rPr>
              <a:t>Hearing from “the People”</a:t>
            </a:r>
          </a:p>
          <a:p>
            <a:pPr marL="0" indent="0">
              <a:buNone/>
            </a:pPr>
            <a:endParaRPr lang="en-US" dirty="0">
              <a:solidFill>
                <a:schemeClr val="bg1"/>
              </a:solidFill>
            </a:endParaRPr>
          </a:p>
          <a:p>
            <a:pPr marL="0" indent="0">
              <a:buNone/>
            </a:pPr>
            <a:r>
              <a:rPr lang="en-US" dirty="0">
                <a:solidFill>
                  <a:schemeClr val="bg1"/>
                </a:solidFill>
              </a:rPr>
              <a:t>Constitutional Infringement, or perceived constitutional infringement evokes strong emotional responses, crucial to understand these emotions.</a:t>
            </a:r>
          </a:p>
          <a:p>
            <a:pPr marL="0" indent="0">
              <a:buNone/>
            </a:pPr>
            <a:endParaRPr lang="en-US" dirty="0">
              <a:solidFill>
                <a:schemeClr val="bg1"/>
              </a:solidFill>
            </a:endParaRPr>
          </a:p>
        </p:txBody>
      </p:sp>
      <p:pic>
        <p:nvPicPr>
          <p:cNvPr id="5126" name="Picture 6" descr="Image result for the constitu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85395" y="399845"/>
            <a:ext cx="3493243" cy="2561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98860" y="3608962"/>
            <a:ext cx="3929974" cy="2308324"/>
          </a:xfrm>
          <a:prstGeom prst="rect">
            <a:avLst/>
          </a:prstGeom>
          <a:noFill/>
        </p:spPr>
        <p:txBody>
          <a:bodyPr wrap="square" rtlCol="0">
            <a:spAutoFit/>
          </a:bodyPr>
          <a:lstStyle/>
          <a:p>
            <a:r>
              <a:rPr lang="en-US" u="sng" dirty="0">
                <a:solidFill>
                  <a:schemeClr val="bg1"/>
                </a:solidFill>
              </a:rPr>
              <a:t>Key Constitutional Issues</a:t>
            </a:r>
            <a:r>
              <a:rPr lang="en-US" dirty="0">
                <a:solidFill>
                  <a:schemeClr val="bg1"/>
                </a:solidFill>
              </a:rPr>
              <a:t>:</a:t>
            </a:r>
          </a:p>
          <a:p>
            <a:endParaRPr lang="en-US" dirty="0">
              <a:solidFill>
                <a:schemeClr val="bg1"/>
              </a:solidFill>
            </a:endParaRPr>
          </a:p>
          <a:p>
            <a:pPr marL="571500" indent="-571500">
              <a:buFont typeface="+mj-lt"/>
              <a:buAutoNum type="romanLcPeriod"/>
            </a:pPr>
            <a:r>
              <a:rPr lang="en-US" dirty="0">
                <a:solidFill>
                  <a:schemeClr val="bg1"/>
                </a:solidFill>
              </a:rPr>
              <a:t>Due Process</a:t>
            </a:r>
          </a:p>
          <a:p>
            <a:pPr marL="571500" indent="-571500">
              <a:buFont typeface="+mj-lt"/>
              <a:buAutoNum type="romanLcPeriod"/>
            </a:pPr>
            <a:r>
              <a:rPr lang="en-US" dirty="0">
                <a:solidFill>
                  <a:schemeClr val="bg1"/>
                </a:solidFill>
              </a:rPr>
              <a:t>4</a:t>
            </a:r>
            <a:r>
              <a:rPr lang="en-US" baseline="30000" dirty="0">
                <a:solidFill>
                  <a:schemeClr val="bg1"/>
                </a:solidFill>
              </a:rPr>
              <a:t>th</a:t>
            </a:r>
            <a:r>
              <a:rPr lang="en-US" dirty="0">
                <a:solidFill>
                  <a:schemeClr val="bg1"/>
                </a:solidFill>
              </a:rPr>
              <a:t> Amendment</a:t>
            </a:r>
          </a:p>
          <a:p>
            <a:pPr marL="571500" indent="-571500">
              <a:buFont typeface="+mj-lt"/>
              <a:buAutoNum type="romanLcPeriod"/>
            </a:pPr>
            <a:r>
              <a:rPr lang="en-US" dirty="0">
                <a:solidFill>
                  <a:schemeClr val="bg1"/>
                </a:solidFill>
              </a:rPr>
              <a:t>Lawful Arrests</a:t>
            </a:r>
          </a:p>
          <a:p>
            <a:pPr marL="571500" indent="-571500">
              <a:buFont typeface="+mj-lt"/>
              <a:buAutoNum type="romanLcPeriod"/>
            </a:pPr>
            <a:r>
              <a:rPr lang="en-US" dirty="0">
                <a:solidFill>
                  <a:schemeClr val="bg1"/>
                </a:solidFill>
              </a:rPr>
              <a:t>Rights and Liberties during Police Interactions</a:t>
            </a:r>
          </a:p>
          <a:p>
            <a:endParaRPr lang="en-US" dirty="0"/>
          </a:p>
        </p:txBody>
      </p:sp>
    </p:spTree>
    <p:extLst>
      <p:ext uri="{BB962C8B-B14F-4D97-AF65-F5344CB8AC3E}">
        <p14:creationId xmlns:p14="http://schemas.microsoft.com/office/powerpoint/2010/main" val="22742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0" y="365125"/>
            <a:ext cx="11188430" cy="1325563"/>
          </a:xfrm>
        </p:spPr>
        <p:txBody>
          <a:bodyPr>
            <a:normAutofit/>
          </a:bodyPr>
          <a:lstStyle/>
          <a:p>
            <a:r>
              <a:rPr lang="en-US" b="1" cap="all" dirty="0">
                <a:solidFill>
                  <a:srgbClr val="FFFF00"/>
                </a:solidFill>
              </a:rPr>
              <a:t>2. Group discussion forums</a:t>
            </a:r>
            <a:br>
              <a:rPr lang="en-US" b="1" cap="all" dirty="0">
                <a:solidFill>
                  <a:srgbClr val="FFFF00"/>
                </a:solidFill>
              </a:rPr>
            </a:br>
            <a:r>
              <a:rPr lang="en-US" b="1" cap="all" dirty="0">
                <a:solidFill>
                  <a:srgbClr val="FFFF00"/>
                </a:solidFill>
              </a:rPr>
              <a:t>- Through the looking glass</a:t>
            </a:r>
          </a:p>
        </p:txBody>
      </p:sp>
      <p:sp>
        <p:nvSpPr>
          <p:cNvPr id="3" name="Content Placeholder 2"/>
          <p:cNvSpPr>
            <a:spLocks noGrp="1"/>
          </p:cNvSpPr>
          <p:nvPr>
            <p:ph idx="1"/>
          </p:nvPr>
        </p:nvSpPr>
        <p:spPr>
          <a:xfrm>
            <a:off x="410183" y="2078544"/>
            <a:ext cx="10515600" cy="4351338"/>
          </a:xfrm>
        </p:spPr>
        <p:txBody>
          <a:bodyPr>
            <a:normAutofit fontScale="92500"/>
          </a:bodyPr>
          <a:lstStyle/>
          <a:p>
            <a:pPr marL="0" indent="0">
              <a:buNone/>
            </a:pPr>
            <a:r>
              <a:rPr lang="en-US" dirty="0">
                <a:solidFill>
                  <a:schemeClr val="bg1"/>
                </a:solidFill>
              </a:rPr>
              <a:t>Forum to Listen to Ex-Offenders and Community Leaders about Needs and Challenges Faced by the Community</a:t>
            </a:r>
          </a:p>
          <a:p>
            <a:pPr marL="0" indent="0">
              <a:buNone/>
            </a:pPr>
            <a:endParaRPr lang="en-US" b="1" dirty="0">
              <a:solidFill>
                <a:schemeClr val="bg1"/>
              </a:solidFill>
            </a:endParaRPr>
          </a:p>
          <a:p>
            <a:pPr marL="0" indent="0">
              <a:buNone/>
            </a:pPr>
            <a:r>
              <a:rPr lang="en-US" b="1" dirty="0">
                <a:solidFill>
                  <a:schemeClr val="bg1"/>
                </a:solidFill>
              </a:rPr>
              <a:t>BOTH</a:t>
            </a:r>
            <a:r>
              <a:rPr lang="en-US" dirty="0">
                <a:solidFill>
                  <a:schemeClr val="bg1"/>
                </a:solidFill>
              </a:rPr>
              <a:t> the Police and Community to </a:t>
            </a:r>
            <a:r>
              <a:rPr lang="en-US" b="1" dirty="0">
                <a:solidFill>
                  <a:schemeClr val="bg1"/>
                </a:solidFill>
              </a:rPr>
              <a:t>voice concerns and suggestions directly</a:t>
            </a:r>
            <a:endParaRPr lang="en-US" dirty="0">
              <a:solidFill>
                <a:schemeClr val="bg1"/>
              </a:solidFill>
            </a:endParaRPr>
          </a:p>
          <a:p>
            <a:endParaRPr lang="en-US" dirty="0">
              <a:solidFill>
                <a:schemeClr val="bg1"/>
              </a:solidFill>
            </a:endParaRPr>
          </a:p>
          <a:p>
            <a:pPr marL="0" indent="0">
              <a:buNone/>
            </a:pPr>
            <a:r>
              <a:rPr lang="en-US" u="sng" dirty="0">
                <a:solidFill>
                  <a:schemeClr val="bg1"/>
                </a:solidFill>
              </a:rPr>
              <a:t>3 forums with a moderator/arbitrator: </a:t>
            </a:r>
          </a:p>
          <a:p>
            <a:pPr marL="514350" indent="-514350">
              <a:buFont typeface="+mj-lt"/>
              <a:buAutoNum type="alphaLcPeriod"/>
            </a:pPr>
            <a:r>
              <a:rPr lang="en-US" dirty="0">
                <a:solidFill>
                  <a:schemeClr val="bg1"/>
                </a:solidFill>
              </a:rPr>
              <a:t>Impressions – Police (3hrs)</a:t>
            </a:r>
          </a:p>
          <a:p>
            <a:pPr marL="514350" indent="-514350">
              <a:buFont typeface="+mj-lt"/>
              <a:buAutoNum type="alphaLcPeriod"/>
            </a:pPr>
            <a:r>
              <a:rPr lang="en-US" dirty="0">
                <a:solidFill>
                  <a:schemeClr val="bg1"/>
                </a:solidFill>
              </a:rPr>
              <a:t>Impressions – Community (3hrs)</a:t>
            </a:r>
          </a:p>
          <a:p>
            <a:pPr marL="514350" indent="-514350">
              <a:buFont typeface="+mj-lt"/>
              <a:buAutoNum type="alphaLcPeriod"/>
            </a:pPr>
            <a:r>
              <a:rPr lang="en-US" dirty="0">
                <a:solidFill>
                  <a:schemeClr val="bg1"/>
                </a:solidFill>
              </a:rPr>
              <a:t>Solutions/Putting it All Together – Combined Discussion (3hrs)</a:t>
            </a:r>
          </a:p>
          <a:p>
            <a:pPr marL="514350" indent="-514350">
              <a:buFont typeface="+mj-lt"/>
              <a:buAutoNum type="alphaLcPeriod"/>
            </a:pPr>
            <a:endParaRPr lang="en-US" dirty="0">
              <a:solidFill>
                <a:schemeClr val="bg1"/>
              </a:solidFill>
            </a:endParaRPr>
          </a:p>
        </p:txBody>
      </p:sp>
    </p:spTree>
    <p:extLst>
      <p:ext uri="{BB962C8B-B14F-4D97-AF65-F5344CB8AC3E}">
        <p14:creationId xmlns:p14="http://schemas.microsoft.com/office/powerpoint/2010/main" val="355947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3512</TotalTime>
  <Words>1495</Words>
  <Application>Microsoft Macintosh PowerPoint</Application>
  <PresentationFormat>Custom</PresentationFormat>
  <Paragraphs>165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Police-Community Integrated Training  and Education (P-CITE)</vt:lpstr>
      <vt:lpstr>Core Issues </vt:lpstr>
      <vt:lpstr>Increasing Trend Towards Community Police Training…</vt:lpstr>
      <vt:lpstr>Proposal Overview</vt:lpstr>
      <vt:lpstr>Bringing P-CITE to the Vermont Police Academy</vt:lpstr>
      <vt:lpstr>Why Community Integrated Academy Training?</vt:lpstr>
      <vt:lpstr>Course Curriculum</vt:lpstr>
      <vt:lpstr>1. Constitutional Law 101  – Two Perspectives</vt:lpstr>
      <vt:lpstr>2. Group discussion forums - Through the looking glass</vt:lpstr>
      <vt:lpstr>Why?</vt:lpstr>
      <vt:lpstr>Some Challenges?</vt:lpstr>
      <vt:lpstr>Funding?</vt:lpstr>
      <vt:lpstr>Innocence Project and the New Orleans Police Department (NOPD) – Innocence 101</vt:lpstr>
      <vt:lpstr>School of International Training (SIT) Graduate Institute Alumni Brandon Lee  </vt:lpstr>
      <vt:lpstr>How to Measure Success of Community Policing?</vt:lpstr>
      <vt:lpstr>Corvallis, Oregon Community Building Workshop with Training for Transformation (T4T): Participant Testimonials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Police-Community Integrated Training and Education (P-CITE)</dc:title>
  <dc:creator>Matthew Carr</dc:creator>
  <cp:lastModifiedBy>John Fichera</cp:lastModifiedBy>
  <cp:revision>151</cp:revision>
  <dcterms:created xsi:type="dcterms:W3CDTF">2016-11-29T05:11:39Z</dcterms:created>
  <dcterms:modified xsi:type="dcterms:W3CDTF">2017-11-20T17:02:36Z</dcterms:modified>
</cp:coreProperties>
</file>