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2"/>
  </p:notesMasterIdLst>
  <p:sldIdLst>
    <p:sldId id="339" r:id="rId2"/>
    <p:sldId id="356" r:id="rId3"/>
    <p:sldId id="359" r:id="rId4"/>
    <p:sldId id="358" r:id="rId5"/>
    <p:sldId id="357" r:id="rId6"/>
    <p:sldId id="350" r:id="rId7"/>
    <p:sldId id="300" r:id="rId8"/>
    <p:sldId id="361" r:id="rId9"/>
    <p:sldId id="360" r:id="rId10"/>
    <p:sldId id="363" r:id="rId11"/>
    <p:sldId id="362" r:id="rId12"/>
    <p:sldId id="352" r:id="rId13"/>
    <p:sldId id="364" r:id="rId14"/>
    <p:sldId id="301" r:id="rId15"/>
    <p:sldId id="302" r:id="rId16"/>
    <p:sldId id="304" r:id="rId17"/>
    <p:sldId id="303" r:id="rId18"/>
    <p:sldId id="305" r:id="rId19"/>
    <p:sldId id="306" r:id="rId20"/>
    <p:sldId id="307" r:id="rId21"/>
    <p:sldId id="308" r:id="rId22"/>
    <p:sldId id="309" r:id="rId23"/>
    <p:sldId id="310" r:id="rId24"/>
    <p:sldId id="322" r:id="rId25"/>
    <p:sldId id="324" r:id="rId26"/>
    <p:sldId id="326" r:id="rId27"/>
    <p:sldId id="323" r:id="rId28"/>
    <p:sldId id="328" r:id="rId29"/>
    <p:sldId id="327" r:id="rId30"/>
    <p:sldId id="345" r:id="rId31"/>
    <p:sldId id="372" r:id="rId32"/>
    <p:sldId id="366" r:id="rId33"/>
    <p:sldId id="365" r:id="rId34"/>
    <p:sldId id="353" r:id="rId35"/>
    <p:sldId id="355" r:id="rId36"/>
    <p:sldId id="338" r:id="rId37"/>
    <p:sldId id="329" r:id="rId38"/>
    <p:sldId id="367" r:id="rId39"/>
    <p:sldId id="369" r:id="rId40"/>
    <p:sldId id="370" r:id="rId41"/>
    <p:sldId id="371" r:id="rId42"/>
    <p:sldId id="330" r:id="rId43"/>
    <p:sldId id="375" r:id="rId44"/>
    <p:sldId id="376" r:id="rId45"/>
    <p:sldId id="374" r:id="rId46"/>
    <p:sldId id="378" r:id="rId47"/>
    <p:sldId id="343" r:id="rId48"/>
    <p:sldId id="379" r:id="rId49"/>
    <p:sldId id="380" r:id="rId50"/>
    <p:sldId id="33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9467" autoAdjust="0"/>
  </p:normalViewPr>
  <p:slideViewPr>
    <p:cSldViewPr>
      <p:cViewPr>
        <p:scale>
          <a:sx n="75" d="100"/>
          <a:sy n="75" d="100"/>
        </p:scale>
        <p:origin x="-1272" y="-30"/>
      </p:cViewPr>
      <p:guideLst>
        <p:guide orient="horz" pos="2160"/>
        <p:guide pos="2880"/>
      </p:guideLst>
    </p:cSldViewPr>
  </p:slideViewPr>
  <p:notesTextViewPr>
    <p:cViewPr>
      <p:scale>
        <a:sx n="1" d="1"/>
        <a:sy n="1" d="1"/>
      </p:scale>
      <p:origin x="0" y="0"/>
    </p:cViewPr>
  </p:notesTextViewPr>
  <p:sorterViewPr>
    <p:cViewPr>
      <p:scale>
        <a:sx n="100" d="100"/>
        <a:sy n="100" d="100"/>
      </p:scale>
      <p:origin x="0" y="9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AD826-2A67-4AE1-814A-9EF795FCCB71}" type="datetimeFigureOut">
              <a:rPr lang="en-US" smtClean="0"/>
              <a:t>2/20/2014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9B56A-E45C-4DCB-92D8-825A07E83A74}" type="slidenum">
              <a:rPr lang="en-US" smtClean="0"/>
              <a:t>‹#›</a:t>
            </a:fld>
            <a:endParaRPr lang="en-US" dirty="0"/>
          </a:p>
        </p:txBody>
      </p:sp>
    </p:spTree>
    <p:extLst>
      <p:ext uri="{BB962C8B-B14F-4D97-AF65-F5344CB8AC3E}">
        <p14:creationId xmlns:p14="http://schemas.microsoft.com/office/powerpoint/2010/main" val="189903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30</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34</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35</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47</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48</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49</a:t>
            </a:fld>
            <a:endParaRPr lang="en-US" dirty="0"/>
          </a:p>
        </p:txBody>
      </p:sp>
    </p:spTree>
    <p:extLst>
      <p:ext uri="{BB962C8B-B14F-4D97-AF65-F5344CB8AC3E}">
        <p14:creationId xmlns:p14="http://schemas.microsoft.com/office/powerpoint/2010/main" val="83455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ABC9B56A-E45C-4DCB-92D8-825A07E83A74}" type="slidenum">
              <a:rPr lang="en-US" smtClean="0"/>
              <a:t>50</a:t>
            </a:fld>
            <a:endParaRPr lang="en-US" dirty="0"/>
          </a:p>
        </p:txBody>
      </p:sp>
    </p:spTree>
    <p:extLst>
      <p:ext uri="{BB962C8B-B14F-4D97-AF65-F5344CB8AC3E}">
        <p14:creationId xmlns:p14="http://schemas.microsoft.com/office/powerpoint/2010/main" val="83455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5B6289-78F7-46DC-8A7A-323C63F70346}" type="datetimeFigureOut">
              <a:rPr lang="en-US" smtClean="0"/>
              <a:t>2/20/2014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3DEDDE-640B-4274-9A3A-DDF25CB659D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93DEDDE-640B-4274-9A3A-DDF25CB659D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93DEDDE-640B-4274-9A3A-DDF25CB659D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93DEDDE-640B-4274-9A3A-DDF25CB659DA}"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93DEDDE-640B-4274-9A3A-DDF25CB659DA}"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93DEDDE-640B-4274-9A3A-DDF25CB659DA}"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93DEDDE-640B-4274-9A3A-DDF25CB659D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93DEDDE-640B-4274-9A3A-DDF25CB659DA}"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55B6289-78F7-46DC-8A7A-323C63F70346}" type="datetimeFigureOut">
              <a:rPr lang="en-US" smtClean="0"/>
              <a:t>2/20/2014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93DEDDE-640B-4274-9A3A-DDF25CB659D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5B6289-78F7-46DC-8A7A-323C63F70346}" type="datetimeFigureOut">
              <a:rPr lang="en-US" smtClean="0"/>
              <a:t>2/20/2014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93DEDDE-640B-4274-9A3A-DDF25CB659D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5B6289-78F7-46DC-8A7A-323C63F70346}" type="datetimeFigureOut">
              <a:rPr lang="en-US" smtClean="0"/>
              <a:t>2/20/2014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3DEDDE-640B-4274-9A3A-DDF25CB659DA}"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5B6289-78F7-46DC-8A7A-323C63F70346}" type="datetimeFigureOut">
              <a:rPr lang="en-US" smtClean="0"/>
              <a:t>2/20/2014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3DEDDE-640B-4274-9A3A-DDF25CB659D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19200" y="1447800"/>
            <a:ext cx="6858000" cy="4191000"/>
          </a:xfrm>
        </p:spPr>
        <p:txBody>
          <a:bodyPr>
            <a:normAutofit fontScale="92500" lnSpcReduction="20000"/>
          </a:bodyPr>
          <a:lstStyle/>
          <a:p>
            <a:pPr marL="0" indent="0" algn="ctr">
              <a:buNone/>
            </a:pPr>
            <a:r>
              <a:rPr lang="en-US" sz="4000" dirty="0" smtClean="0"/>
              <a:t>NHMLA </a:t>
            </a:r>
            <a:r>
              <a:rPr lang="en-US" sz="4000" dirty="0"/>
              <a:t>S</a:t>
            </a:r>
            <a:r>
              <a:rPr lang="en-US" sz="4000" dirty="0" smtClean="0"/>
              <a:t>eminar </a:t>
            </a:r>
            <a:r>
              <a:rPr lang="en-US" sz="4000" dirty="0"/>
              <a:t>on </a:t>
            </a:r>
            <a:r>
              <a:rPr lang="en-US" sz="4000" dirty="0" smtClean="0"/>
              <a:t>Takings </a:t>
            </a:r>
            <a:r>
              <a:rPr lang="en-US" sz="4000" dirty="0"/>
              <a:t>and </a:t>
            </a:r>
            <a:r>
              <a:rPr lang="en-US" sz="4000" dirty="0" smtClean="0"/>
              <a:t>Exactions</a:t>
            </a:r>
          </a:p>
          <a:p>
            <a:pPr marL="0" indent="0" algn="ctr">
              <a:buNone/>
            </a:pPr>
            <a:endParaRPr lang="en-US" sz="4000" dirty="0"/>
          </a:p>
          <a:p>
            <a:pPr marL="0" indent="0" algn="ctr">
              <a:buNone/>
            </a:pPr>
            <a:r>
              <a:rPr lang="en-US" sz="4000" dirty="0" smtClean="0"/>
              <a:t>John D. Echeverria</a:t>
            </a:r>
          </a:p>
          <a:p>
            <a:pPr marL="0" indent="0" algn="ctr">
              <a:buNone/>
            </a:pPr>
            <a:r>
              <a:rPr lang="en-US" sz="4000" dirty="0" smtClean="0"/>
              <a:t>Vermont Law School</a:t>
            </a:r>
          </a:p>
          <a:p>
            <a:pPr marL="0" indent="0" algn="ctr">
              <a:buNone/>
            </a:pPr>
            <a:endParaRPr lang="en-US" sz="4000" dirty="0"/>
          </a:p>
          <a:p>
            <a:pPr marL="0" indent="0" algn="ctr">
              <a:buNone/>
            </a:pPr>
            <a:r>
              <a:rPr lang="en-US" sz="4000" dirty="0" smtClean="0"/>
              <a:t>February 26, 2014</a:t>
            </a:r>
          </a:p>
          <a:p>
            <a:pPr marL="0" indent="0" algn="ctr">
              <a:buNone/>
            </a:pPr>
            <a:r>
              <a:rPr lang="en-US" sz="4000" dirty="0" smtClean="0"/>
              <a:t>Concord, N.H.</a:t>
            </a:r>
          </a:p>
          <a:p>
            <a:pPr marL="0" indent="0" algn="l">
              <a:buNone/>
            </a:pPr>
            <a:endParaRPr lang="en-US" sz="1800" dirty="0"/>
          </a:p>
        </p:txBody>
      </p:sp>
    </p:spTree>
    <p:extLst>
      <p:ext uri="{BB962C8B-B14F-4D97-AF65-F5344CB8AC3E}">
        <p14:creationId xmlns:p14="http://schemas.microsoft.com/office/powerpoint/2010/main" val="239322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1371600" y="1447800"/>
            <a:ext cx="7162800" cy="4648200"/>
          </a:xfrm>
        </p:spPr>
        <p:txBody>
          <a:bodyPr>
            <a:normAutofit/>
          </a:bodyPr>
          <a:lstStyle/>
          <a:p>
            <a:pPr algn="l"/>
            <a:r>
              <a:rPr lang="en-US" sz="2200" dirty="0" smtClean="0"/>
              <a:t>Regulatory takings claims:</a:t>
            </a:r>
            <a:endParaRPr lang="en-US" sz="2000" dirty="0"/>
          </a:p>
          <a:p>
            <a:pPr marL="0" indent="0" algn="l">
              <a:buNone/>
            </a:pPr>
            <a:r>
              <a:rPr lang="en-US" sz="2200" dirty="0" smtClean="0"/>
              <a:t>	-- Total denials of all </a:t>
            </a:r>
            <a:r>
              <a:rPr lang="en-US" sz="2200" dirty="0"/>
              <a:t>v</a:t>
            </a:r>
            <a:r>
              <a:rPr lang="en-US" sz="2200" dirty="0" smtClean="0"/>
              <a:t>alue = </a:t>
            </a:r>
            <a:r>
              <a:rPr lang="en-US" sz="2200" i="1" dirty="0" smtClean="0"/>
              <a:t>Lucas per se 	</a:t>
            </a:r>
            <a:r>
              <a:rPr lang="en-US" sz="2200" dirty="0" smtClean="0"/>
              <a:t>takings.</a:t>
            </a:r>
            <a:endParaRPr lang="en-US" dirty="0" smtClean="0"/>
          </a:p>
          <a:p>
            <a:pPr marL="777240" lvl="2" indent="0">
              <a:buNone/>
            </a:pPr>
            <a:r>
              <a:rPr lang="en-US" sz="2200" dirty="0" smtClean="0"/>
              <a:t>	-- Lesser but still </a:t>
            </a:r>
            <a:r>
              <a:rPr lang="en-US" sz="2200" dirty="0"/>
              <a:t>s</a:t>
            </a:r>
            <a:r>
              <a:rPr lang="en-US" sz="2200" dirty="0" smtClean="0"/>
              <a:t>ubstantial restrictions on property use = potential </a:t>
            </a:r>
            <a:r>
              <a:rPr lang="en-US" sz="2200" i="1" dirty="0"/>
              <a:t>P</a:t>
            </a:r>
            <a:r>
              <a:rPr lang="en-US" sz="2200" i="1" dirty="0" smtClean="0"/>
              <a:t>enn </a:t>
            </a:r>
            <a:r>
              <a:rPr lang="en-US" sz="2200" i="1" dirty="0"/>
              <a:t>C</a:t>
            </a:r>
            <a:r>
              <a:rPr lang="en-US" sz="2200" i="1" dirty="0" smtClean="0"/>
              <a:t>entral </a:t>
            </a:r>
            <a:r>
              <a:rPr lang="en-US" sz="2200" dirty="0" smtClean="0"/>
              <a:t>takings, depending on </a:t>
            </a:r>
          </a:p>
          <a:p>
            <a:pPr marL="777240" lvl="2" indent="0">
              <a:buNone/>
            </a:pPr>
            <a:r>
              <a:rPr lang="en-US" sz="2200" dirty="0"/>
              <a:t>	</a:t>
            </a:r>
            <a:r>
              <a:rPr lang="en-US" sz="2200" dirty="0" smtClean="0"/>
              <a:t>	(a) the level of economic impact, </a:t>
            </a:r>
          </a:p>
          <a:p>
            <a:pPr marL="777240" lvl="2" indent="0">
              <a:buNone/>
            </a:pPr>
            <a:r>
              <a:rPr lang="en-US" sz="2200" dirty="0"/>
              <a:t>	</a:t>
            </a:r>
            <a:r>
              <a:rPr lang="en-US" sz="2200" dirty="0" smtClean="0"/>
              <a:t>	(b) the degree of interference with 		investment-backed expectations, </a:t>
            </a:r>
          </a:p>
          <a:p>
            <a:pPr marL="777240" lvl="2" indent="0">
              <a:buNone/>
            </a:pPr>
            <a:r>
              <a:rPr lang="en-US" sz="2200" dirty="0"/>
              <a:t>	</a:t>
            </a:r>
            <a:r>
              <a:rPr lang="en-US" sz="2200" dirty="0" smtClean="0"/>
              <a:t>	(c) and the character of the 			government action.</a:t>
            </a:r>
          </a:p>
          <a:p>
            <a:pPr marL="0" indent="0" algn="l">
              <a:buNone/>
            </a:pPr>
            <a:endParaRPr lang="en-US" sz="1800" dirty="0" smtClean="0"/>
          </a:p>
          <a:p>
            <a:pPr marL="0" indent="0" algn="l">
              <a:buNone/>
            </a:pPr>
            <a:endParaRPr lang="en-US"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5638800" cy="440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12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2438400" y="1524000"/>
            <a:ext cx="6705600" cy="4572000"/>
          </a:xfrm>
        </p:spPr>
        <p:txBody>
          <a:bodyPr>
            <a:normAutofit fontScale="92500" lnSpcReduction="10000"/>
          </a:bodyPr>
          <a:lstStyle/>
          <a:p>
            <a:pPr algn="l"/>
            <a:r>
              <a:rPr lang="en-US" sz="2200" dirty="0" smtClean="0"/>
              <a:t>Direct appropriations and permanent </a:t>
            </a:r>
            <a:r>
              <a:rPr lang="en-US" sz="2200" dirty="0"/>
              <a:t>p</a:t>
            </a:r>
            <a:r>
              <a:rPr lang="en-US" sz="2200" dirty="0" smtClean="0"/>
              <a:t>hysical </a:t>
            </a:r>
            <a:r>
              <a:rPr lang="en-US" sz="2200" dirty="0"/>
              <a:t>o</a:t>
            </a:r>
            <a:r>
              <a:rPr lang="en-US" sz="2200" dirty="0" smtClean="0"/>
              <a:t>ccupations = </a:t>
            </a:r>
            <a:r>
              <a:rPr lang="en-US" sz="2200" i="1" dirty="0"/>
              <a:t>p</a:t>
            </a:r>
            <a:r>
              <a:rPr lang="en-US" sz="2200" i="1" dirty="0" smtClean="0"/>
              <a:t>er </a:t>
            </a:r>
            <a:r>
              <a:rPr lang="en-US" sz="2200" i="1" dirty="0"/>
              <a:t>s</a:t>
            </a:r>
            <a:r>
              <a:rPr lang="en-US" sz="2200" i="1" dirty="0" smtClean="0"/>
              <a:t>e </a:t>
            </a:r>
            <a:r>
              <a:rPr lang="en-US" sz="2200" dirty="0"/>
              <a:t>t</a:t>
            </a:r>
            <a:r>
              <a:rPr lang="en-US" sz="2200" dirty="0" smtClean="0"/>
              <a:t>akings.</a:t>
            </a:r>
          </a:p>
          <a:p>
            <a:pPr algn="l"/>
            <a:endParaRPr lang="en-US" sz="2200" dirty="0"/>
          </a:p>
          <a:p>
            <a:pPr algn="l"/>
            <a:r>
              <a:rPr lang="en-US" sz="2200" dirty="0" smtClean="0"/>
              <a:t>Most other </a:t>
            </a:r>
            <a:r>
              <a:rPr lang="en-US" sz="2200" dirty="0"/>
              <a:t>i</a:t>
            </a:r>
            <a:r>
              <a:rPr lang="en-US" sz="2200" dirty="0" smtClean="0"/>
              <a:t>nverse </a:t>
            </a:r>
            <a:r>
              <a:rPr lang="en-US" sz="2200" dirty="0"/>
              <a:t>c</a:t>
            </a:r>
            <a:r>
              <a:rPr lang="en-US" sz="2200" dirty="0" smtClean="0"/>
              <a:t>ondemnation </a:t>
            </a:r>
            <a:r>
              <a:rPr lang="en-US" sz="2200" dirty="0"/>
              <a:t>c</a:t>
            </a:r>
            <a:r>
              <a:rPr lang="en-US" sz="2200" dirty="0" smtClean="0"/>
              <a:t>laims:</a:t>
            </a:r>
            <a:endParaRPr lang="en-US" sz="2000" dirty="0"/>
          </a:p>
          <a:p>
            <a:pPr marL="0" indent="0" algn="l">
              <a:buNone/>
            </a:pPr>
            <a:r>
              <a:rPr lang="en-US" sz="2200" dirty="0" smtClean="0"/>
              <a:t>	-- Total denials of all </a:t>
            </a:r>
            <a:r>
              <a:rPr lang="en-US" sz="2200" dirty="0"/>
              <a:t>v</a:t>
            </a:r>
            <a:r>
              <a:rPr lang="en-US" sz="2200" dirty="0" smtClean="0"/>
              <a:t>alue = </a:t>
            </a:r>
            <a:r>
              <a:rPr lang="en-US" sz="2200" i="1" dirty="0" smtClean="0"/>
              <a:t>Lucas per se 	</a:t>
            </a:r>
            <a:r>
              <a:rPr lang="en-US" sz="2200" dirty="0" smtClean="0"/>
              <a:t>takings.</a:t>
            </a:r>
            <a:endParaRPr lang="en-US" dirty="0" smtClean="0"/>
          </a:p>
          <a:p>
            <a:pPr marL="777240" lvl="2" indent="0">
              <a:buNone/>
            </a:pPr>
            <a:r>
              <a:rPr lang="en-US" sz="2200" dirty="0" smtClean="0"/>
              <a:t>	-- Lesser but still </a:t>
            </a:r>
            <a:r>
              <a:rPr lang="en-US" sz="2200" dirty="0"/>
              <a:t>s</a:t>
            </a:r>
            <a:r>
              <a:rPr lang="en-US" sz="2200" dirty="0" smtClean="0"/>
              <a:t>ubstantial restrictions on property use = potential </a:t>
            </a:r>
            <a:r>
              <a:rPr lang="en-US" sz="2200" i="1" dirty="0"/>
              <a:t>P</a:t>
            </a:r>
            <a:r>
              <a:rPr lang="en-US" sz="2200" i="1" dirty="0" smtClean="0"/>
              <a:t>enn </a:t>
            </a:r>
            <a:r>
              <a:rPr lang="en-US" sz="2200" i="1" dirty="0"/>
              <a:t>C</a:t>
            </a:r>
            <a:r>
              <a:rPr lang="en-US" sz="2200" i="1" dirty="0" smtClean="0"/>
              <a:t>entral </a:t>
            </a:r>
            <a:r>
              <a:rPr lang="en-US" sz="2200" dirty="0" smtClean="0"/>
              <a:t>takings, depending on the level of economic impact, the degree of interference with investment-backed expectations, and the character of the government action.</a:t>
            </a:r>
          </a:p>
          <a:p>
            <a:pPr marL="777240" lvl="2" indent="0">
              <a:buNone/>
            </a:pPr>
            <a:endParaRPr lang="en-US" sz="1600" dirty="0"/>
          </a:p>
          <a:p>
            <a:r>
              <a:rPr lang="en-US" sz="2200" b="1" i="1" dirty="0" smtClean="0"/>
              <a:t>Nollan</a:t>
            </a:r>
            <a:r>
              <a:rPr lang="en-US" sz="2200" b="1" dirty="0" smtClean="0"/>
              <a:t>, </a:t>
            </a:r>
            <a:r>
              <a:rPr lang="en-US" sz="2200" b="1" i="1" dirty="0" smtClean="0"/>
              <a:t>Dolan</a:t>
            </a:r>
            <a:r>
              <a:rPr lang="en-US" sz="2200" b="1" dirty="0" smtClean="0"/>
              <a:t> and now </a:t>
            </a:r>
            <a:r>
              <a:rPr lang="en-US" sz="2200" b="1" i="1" dirty="0" smtClean="0"/>
              <a:t>Koontz</a:t>
            </a:r>
            <a:r>
              <a:rPr lang="en-US" sz="2200" b="1" dirty="0" smtClean="0"/>
              <a:t> “exaction” claims.</a:t>
            </a:r>
          </a:p>
          <a:p>
            <a:pPr marL="0" indent="0" algn="l">
              <a:buNone/>
            </a:pPr>
            <a:endParaRPr lang="en-US" sz="1800" dirty="0" smtClean="0"/>
          </a:p>
          <a:p>
            <a:pPr marL="0" indent="0" algn="l">
              <a:buNone/>
            </a:pPr>
            <a:endParaRPr lang="en-US" sz="1800" dirty="0"/>
          </a:p>
        </p:txBody>
      </p:sp>
    </p:spTree>
    <p:extLst>
      <p:ext uri="{BB962C8B-B14F-4D97-AF65-F5344CB8AC3E}">
        <p14:creationId xmlns:p14="http://schemas.microsoft.com/office/powerpoint/2010/main" val="343062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1143000" y="1600200"/>
            <a:ext cx="7086600" cy="4495800"/>
          </a:xfrm>
        </p:spPr>
        <p:txBody>
          <a:bodyPr>
            <a:normAutofit/>
          </a:bodyPr>
          <a:lstStyle/>
          <a:p>
            <a:pPr marL="109728" indent="0" algn="l">
              <a:buNone/>
            </a:pPr>
            <a:endParaRPr lang="en-US" sz="2200" dirty="0"/>
          </a:p>
          <a:p>
            <a:pPr algn="l"/>
            <a:r>
              <a:rPr lang="en-US" sz="2200" dirty="0" smtClean="0"/>
              <a:t>The alleged failure of a government action to “substantially advance” a legitimate govern-mental interest </a:t>
            </a:r>
            <a:r>
              <a:rPr lang="en-US" sz="2200" b="1" i="1" u="sng" dirty="0" smtClean="0"/>
              <a:t>cannot </a:t>
            </a:r>
            <a:r>
              <a:rPr lang="en-US" sz="2200" dirty="0" smtClean="0"/>
              <a:t> support a claim under the Takings Clause</a:t>
            </a:r>
            <a:endParaRPr lang="en-US" sz="2200" dirty="0"/>
          </a:p>
          <a:p>
            <a:pPr marL="0" indent="0" algn="l">
              <a:buNone/>
            </a:pPr>
            <a:endParaRPr lang="en-US" sz="2200" dirty="0"/>
          </a:p>
          <a:p>
            <a:pPr algn="l"/>
            <a:r>
              <a:rPr lang="en-US" sz="2200" dirty="0" smtClean="0"/>
              <a:t>Instead, such allegations can only state a potential claim under the Due Process Clause</a:t>
            </a:r>
          </a:p>
          <a:p>
            <a:pPr algn="l"/>
            <a:endParaRPr lang="en-US" sz="2200" dirty="0"/>
          </a:p>
          <a:p>
            <a:pPr algn="l"/>
            <a:r>
              <a:rPr lang="en-US" sz="2200" i="1" dirty="0" smtClean="0"/>
              <a:t>Lingle v. Chevron, USA </a:t>
            </a:r>
            <a:r>
              <a:rPr lang="en-US" sz="2200" dirty="0" smtClean="0"/>
              <a:t>(2005)</a:t>
            </a:r>
          </a:p>
          <a:p>
            <a:pPr marL="0" indent="0" algn="l">
              <a:buNone/>
            </a:pPr>
            <a:endParaRPr lang="en-US" sz="1800" dirty="0" smtClean="0"/>
          </a:p>
          <a:p>
            <a:pPr marL="0" indent="0" algn="l">
              <a:buNone/>
            </a:pPr>
            <a:endParaRPr lang="en-US" sz="1800" dirty="0"/>
          </a:p>
        </p:txBody>
      </p:sp>
    </p:spTree>
    <p:extLst>
      <p:ext uri="{BB962C8B-B14F-4D97-AF65-F5344CB8AC3E}">
        <p14:creationId xmlns:p14="http://schemas.microsoft.com/office/powerpoint/2010/main" val="780393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1143000" y="1600200"/>
            <a:ext cx="7086600" cy="4495800"/>
          </a:xfrm>
        </p:spPr>
        <p:txBody>
          <a:bodyPr>
            <a:normAutofit/>
          </a:bodyPr>
          <a:lstStyle/>
          <a:p>
            <a:pPr marL="109728" indent="0" algn="l">
              <a:buNone/>
            </a:pPr>
            <a:endParaRPr lang="en-US" sz="2800" dirty="0">
              <a:latin typeface="Times New Roman" panose="02020603050405020304" pitchFamily="18" charset="0"/>
              <a:cs typeface="Times New Roman" panose="02020603050405020304" pitchFamily="18" charset="0"/>
            </a:endParaRPr>
          </a:p>
          <a:p>
            <a:pPr marL="0" indent="0" algn="l">
              <a:buNone/>
            </a:pPr>
            <a:r>
              <a:rPr lang="en-US" sz="2800" dirty="0" smtClean="0">
                <a:latin typeface="Times New Roman" panose="02020603050405020304" pitchFamily="18" charset="0"/>
                <a:cs typeface="Times New Roman" panose="02020603050405020304" pitchFamily="18" charset="0"/>
              </a:rPr>
              <a:t>Two part analysis:</a:t>
            </a:r>
          </a:p>
          <a:p>
            <a:pPr marL="0" indent="0" algn="l">
              <a:buNone/>
            </a:pPr>
            <a:endParaRPr lang="en-US" sz="2800" dirty="0">
              <a:latin typeface="Times New Roman" panose="02020603050405020304" pitchFamily="18" charset="0"/>
              <a:cs typeface="Times New Roman" panose="02020603050405020304" pitchFamily="18" charset="0"/>
            </a:endParaRPr>
          </a:p>
          <a:p>
            <a:pPr marL="0" indent="0" algn="l">
              <a:buNone/>
            </a:pPr>
            <a:r>
              <a:rPr lang="en-US" sz="2800" dirty="0" smtClean="0">
                <a:latin typeface="Times New Roman" panose="02020603050405020304" pitchFamily="18" charset="0"/>
                <a:cs typeface="Times New Roman" panose="02020603050405020304" pitchFamily="18" charset="0"/>
              </a:rPr>
              <a:t>	Is there property ?</a:t>
            </a:r>
          </a:p>
          <a:p>
            <a:pPr marL="0" indent="0" algn="l">
              <a:buNone/>
            </a:pPr>
            <a:endParaRPr lang="en-US" sz="2800" dirty="0">
              <a:latin typeface="Times New Roman" panose="02020603050405020304" pitchFamily="18" charset="0"/>
              <a:cs typeface="Times New Roman" panose="02020603050405020304" pitchFamily="18" charset="0"/>
            </a:endParaRPr>
          </a:p>
          <a:p>
            <a:pPr marL="0" indent="0" algn="l">
              <a:buNone/>
            </a:pPr>
            <a:r>
              <a:rPr lang="en-US" sz="2800" dirty="0" smtClean="0">
                <a:latin typeface="Times New Roman" panose="02020603050405020304" pitchFamily="18" charset="0"/>
                <a:cs typeface="Times New Roman" panose="02020603050405020304" pitchFamily="18" charset="0"/>
              </a:rPr>
              <a:t>	Has it been taken?</a:t>
            </a:r>
          </a:p>
          <a:p>
            <a:pPr marL="0" indent="0" algn="l">
              <a:buNone/>
            </a:pPr>
            <a:endParaRPr lang="en-US" sz="1800" dirty="0"/>
          </a:p>
        </p:txBody>
      </p:sp>
    </p:spTree>
    <p:extLst>
      <p:ext uri="{BB962C8B-B14F-4D97-AF65-F5344CB8AC3E}">
        <p14:creationId xmlns:p14="http://schemas.microsoft.com/office/powerpoint/2010/main" val="17770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457200"/>
            <a:ext cx="8001000" cy="1066800"/>
          </a:xfrm>
        </p:spPr>
        <p:txBody>
          <a:bodyPr>
            <a:normAutofit fontScale="90000"/>
          </a:bodyPr>
          <a:lstStyle/>
          <a:p>
            <a:r>
              <a:rPr lang="en-US" sz="3600" b="1" i="1" dirty="0" smtClean="0"/>
              <a:t>Nollan v. CA Coastal Comm’n</a:t>
            </a:r>
            <a:r>
              <a:rPr lang="en-US" sz="3600" b="1" dirty="0" smtClean="0"/>
              <a:t>, 1987</a:t>
            </a:r>
            <a:endParaRPr lang="en-US" sz="3600" b="1" dirty="0"/>
          </a:p>
        </p:txBody>
      </p:sp>
      <p:sp>
        <p:nvSpPr>
          <p:cNvPr id="3" name="Subtitle 2"/>
          <p:cNvSpPr>
            <a:spLocks noGrp="1"/>
          </p:cNvSpPr>
          <p:nvPr>
            <p:ph type="subTitle" idx="4294967295"/>
          </p:nvPr>
        </p:nvSpPr>
        <p:spPr>
          <a:xfrm>
            <a:off x="2705100" y="1752600"/>
            <a:ext cx="6438900" cy="3657600"/>
          </a:xfrm>
        </p:spPr>
        <p:txBody>
          <a:bodyPr>
            <a:normAutofit/>
          </a:bodyPr>
          <a:lstStyle/>
          <a:p>
            <a:pPr marL="0" indent="0" algn="l">
              <a:buNone/>
            </a:pPr>
            <a:endParaRPr lang="en-US" sz="1800" dirty="0" smtClean="0"/>
          </a:p>
          <a:p>
            <a:pPr marL="0" indent="0" algn="l">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467600" cy="485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800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8600"/>
            <a:ext cx="8001000" cy="1066800"/>
          </a:xfrm>
        </p:spPr>
        <p:txBody>
          <a:bodyPr/>
          <a:lstStyle/>
          <a:p>
            <a:r>
              <a:rPr lang="en-US" sz="3600" b="1" i="1" dirty="0" smtClean="0"/>
              <a:t>Dolan v. City of Tigard</a:t>
            </a:r>
            <a:r>
              <a:rPr lang="en-US" sz="3600" b="1" dirty="0" smtClean="0"/>
              <a:t>, 1994</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200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14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8600"/>
            <a:ext cx="8001000" cy="1066800"/>
          </a:xfrm>
        </p:spPr>
        <p:txBody>
          <a:bodyPr/>
          <a:lstStyle/>
          <a:p>
            <a:r>
              <a:rPr lang="en-US" sz="3600" b="1" i="1" dirty="0" smtClean="0"/>
              <a:t>Dolan v. City of Tigard</a:t>
            </a:r>
            <a:r>
              <a:rPr lang="en-US" sz="3600" b="1" dirty="0" smtClean="0"/>
              <a:t>, 1994</a:t>
            </a: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62940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09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lstStyle/>
          <a:p>
            <a:r>
              <a:rPr lang="en-US" sz="3600" b="1" dirty="0" smtClean="0"/>
              <a:t>The </a:t>
            </a:r>
            <a:r>
              <a:rPr lang="en-US" sz="3600" b="1" i="1" dirty="0" smtClean="0"/>
              <a:t>Nollan/Dolan</a:t>
            </a:r>
            <a:r>
              <a:rPr lang="en-US" sz="3600" b="1" dirty="0" smtClean="0"/>
              <a:t> Question</a:t>
            </a:r>
            <a:endParaRPr lang="en-US" sz="3600" b="1" dirty="0"/>
          </a:p>
        </p:txBody>
      </p:sp>
      <p:sp>
        <p:nvSpPr>
          <p:cNvPr id="3" name="Subtitle 2"/>
          <p:cNvSpPr>
            <a:spLocks noGrp="1"/>
          </p:cNvSpPr>
          <p:nvPr>
            <p:ph type="subTitle" idx="4294967295"/>
          </p:nvPr>
        </p:nvSpPr>
        <p:spPr>
          <a:xfrm>
            <a:off x="1295400" y="1524000"/>
            <a:ext cx="6705600" cy="4343400"/>
          </a:xfrm>
        </p:spPr>
        <p:txBody>
          <a:bodyPr>
            <a:normAutofit fontScale="85000" lnSpcReduction="20000"/>
          </a:bodyPr>
          <a:lstStyle/>
          <a:p>
            <a:pPr algn="l"/>
            <a:r>
              <a:rPr lang="en-US" sz="2200" dirty="0" smtClean="0"/>
              <a:t>If the government had simply denied the Nollans’ or Mrs. Dolan’s application, there clearly would NOT have been a taking of the properties under either </a:t>
            </a:r>
            <a:r>
              <a:rPr lang="en-US" sz="2200" i="1" dirty="0" smtClean="0"/>
              <a:t>Lucas</a:t>
            </a:r>
            <a:r>
              <a:rPr lang="en-US" sz="2200" dirty="0" smtClean="0"/>
              <a:t> or </a:t>
            </a:r>
            <a:r>
              <a:rPr lang="en-US" sz="2200" i="1" dirty="0"/>
              <a:t>P</a:t>
            </a:r>
            <a:r>
              <a:rPr lang="en-US" sz="2200" i="1" dirty="0" smtClean="0"/>
              <a:t>enn Central</a:t>
            </a:r>
            <a:r>
              <a:rPr lang="en-US" sz="2200" dirty="0" smtClean="0"/>
              <a:t>.</a:t>
            </a:r>
          </a:p>
          <a:p>
            <a:pPr algn="l"/>
            <a:endParaRPr lang="en-US" sz="2200" dirty="0" smtClean="0"/>
          </a:p>
          <a:p>
            <a:pPr algn="l"/>
            <a:r>
              <a:rPr lang="en-US" sz="2200" dirty="0" smtClean="0"/>
              <a:t>On the other hand, if the government had directly appropriated the beach easement in </a:t>
            </a:r>
            <a:r>
              <a:rPr lang="en-US" sz="2200" i="1" dirty="0" smtClean="0"/>
              <a:t>Nollan,</a:t>
            </a:r>
            <a:r>
              <a:rPr lang="en-US" sz="2200" dirty="0" smtClean="0"/>
              <a:t> or the bike path/greenway in </a:t>
            </a:r>
            <a:r>
              <a:rPr lang="en-US" sz="2200" i="1" dirty="0" smtClean="0"/>
              <a:t>Dolan</a:t>
            </a:r>
            <a:r>
              <a:rPr lang="en-US" sz="2200" dirty="0" smtClean="0"/>
              <a:t>, there clearly would have been a </a:t>
            </a:r>
            <a:r>
              <a:rPr lang="en-US" sz="2200" i="1" dirty="0" smtClean="0"/>
              <a:t>per se </a:t>
            </a:r>
            <a:r>
              <a:rPr lang="en-US" sz="2200" dirty="0" smtClean="0"/>
              <a:t>taking.</a:t>
            </a:r>
          </a:p>
          <a:p>
            <a:pPr marL="0" indent="0" algn="l">
              <a:buNone/>
            </a:pPr>
            <a:endParaRPr lang="en-US" sz="2200" dirty="0" smtClean="0"/>
          </a:p>
          <a:p>
            <a:pPr algn="l"/>
            <a:r>
              <a:rPr lang="en-US" sz="2200" dirty="0" smtClean="0"/>
              <a:t>So what standard applies when the government </a:t>
            </a:r>
            <a:r>
              <a:rPr lang="en-US" sz="2200" i="1" dirty="0" smtClean="0"/>
              <a:t>grants </a:t>
            </a:r>
            <a:r>
              <a:rPr lang="en-US" sz="2200" dirty="0" smtClean="0"/>
              <a:t>a permit (which it could have denied </a:t>
            </a:r>
            <a:r>
              <a:rPr lang="en-US" sz="2200" i="1" dirty="0" smtClean="0"/>
              <a:t>without</a:t>
            </a:r>
            <a:r>
              <a:rPr lang="en-US" sz="2200" dirty="0" smtClean="0"/>
              <a:t> triggering takings liability), on the condition that the applicant grant the government an interest in property which the government could have taken directly only if it were willing to pay just compensation under the Takings Clause?</a:t>
            </a:r>
          </a:p>
          <a:p>
            <a:pPr algn="l"/>
            <a:endParaRPr lang="en-US" sz="2200" dirty="0" smtClean="0"/>
          </a:p>
          <a:p>
            <a:pPr marL="0" indent="0" algn="l">
              <a:buNone/>
            </a:pPr>
            <a:endParaRPr lang="en-US" sz="1800" dirty="0" smtClean="0"/>
          </a:p>
          <a:p>
            <a:pPr marL="0" indent="0" algn="l">
              <a:buNone/>
            </a:pPr>
            <a:endParaRPr lang="en-US" sz="1800" dirty="0"/>
          </a:p>
        </p:txBody>
      </p:sp>
    </p:spTree>
    <p:extLst>
      <p:ext uri="{BB962C8B-B14F-4D97-AF65-F5344CB8AC3E}">
        <p14:creationId xmlns:p14="http://schemas.microsoft.com/office/powerpoint/2010/main" val="370696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lstStyle/>
          <a:p>
            <a:r>
              <a:rPr lang="en-US" sz="3600" b="1" dirty="0" smtClean="0"/>
              <a:t>The </a:t>
            </a:r>
            <a:r>
              <a:rPr lang="en-US" sz="3600" b="1" i="1" dirty="0" smtClean="0"/>
              <a:t>Nollan/Dolan</a:t>
            </a:r>
            <a:r>
              <a:rPr lang="en-US" sz="3600" b="1" dirty="0" smtClean="0"/>
              <a:t> Standards</a:t>
            </a:r>
            <a:endParaRPr lang="en-US" sz="3600" b="1" dirty="0"/>
          </a:p>
        </p:txBody>
      </p:sp>
      <p:sp>
        <p:nvSpPr>
          <p:cNvPr id="3" name="Subtitle 2"/>
          <p:cNvSpPr>
            <a:spLocks noGrp="1"/>
          </p:cNvSpPr>
          <p:nvPr>
            <p:ph type="subTitle" idx="4294967295"/>
          </p:nvPr>
        </p:nvSpPr>
        <p:spPr>
          <a:xfrm>
            <a:off x="1219200" y="1524000"/>
            <a:ext cx="6705600" cy="4343400"/>
          </a:xfrm>
        </p:spPr>
        <p:txBody>
          <a:bodyPr>
            <a:normAutofit fontScale="62500" lnSpcReduction="20000"/>
          </a:bodyPr>
          <a:lstStyle/>
          <a:p>
            <a:pPr marL="0" indent="0" algn="l">
              <a:buNone/>
            </a:pPr>
            <a:r>
              <a:rPr lang="en-US" sz="4000" dirty="0" smtClean="0"/>
              <a:t>An exaction of a property interest in the context of a permitting process is </a:t>
            </a:r>
            <a:r>
              <a:rPr lang="en-US" sz="4000" i="1" dirty="0" smtClean="0"/>
              <a:t>not</a:t>
            </a:r>
            <a:r>
              <a:rPr lang="en-US" sz="4000" dirty="0" smtClean="0"/>
              <a:t> a taking, </a:t>
            </a:r>
            <a:r>
              <a:rPr lang="en-US" sz="4000" i="1" dirty="0" smtClean="0"/>
              <a:t>provided</a:t>
            </a:r>
            <a:r>
              <a:rPr lang="en-US" sz="4000" dirty="0" smtClean="0"/>
              <a:t> the exaction meets:</a:t>
            </a:r>
          </a:p>
          <a:p>
            <a:pPr marL="0" indent="0" algn="l">
              <a:buNone/>
            </a:pPr>
            <a:endParaRPr lang="en-US" sz="4000" dirty="0" smtClean="0"/>
          </a:p>
          <a:p>
            <a:pPr marL="0" indent="0" algn="l">
              <a:buNone/>
            </a:pPr>
            <a:r>
              <a:rPr lang="en-US" sz="4000" dirty="0"/>
              <a:t>	</a:t>
            </a:r>
            <a:r>
              <a:rPr lang="en-US" sz="4000" dirty="0" smtClean="0"/>
              <a:t>(a) the “essential nexus” test 	(</a:t>
            </a:r>
            <a:r>
              <a:rPr lang="en-US" sz="4000" i="1" dirty="0" smtClean="0"/>
              <a:t>Nollan</a:t>
            </a:r>
            <a:r>
              <a:rPr lang="en-US" sz="4000" dirty="0" smtClean="0"/>
              <a:t>), and</a:t>
            </a:r>
          </a:p>
          <a:p>
            <a:pPr marL="0" indent="0" algn="l">
              <a:buNone/>
            </a:pPr>
            <a:endParaRPr lang="en-US" sz="4000" dirty="0" smtClean="0"/>
          </a:p>
          <a:p>
            <a:pPr marL="0" indent="0" algn="l">
              <a:buNone/>
            </a:pPr>
            <a:r>
              <a:rPr lang="en-US" sz="4000" dirty="0"/>
              <a:t>	</a:t>
            </a:r>
            <a:r>
              <a:rPr lang="en-US" sz="4000" dirty="0" smtClean="0"/>
              <a:t>(b) the “rough proportionality” 	(</a:t>
            </a:r>
            <a:r>
              <a:rPr lang="en-US" sz="4000" i="1" dirty="0" smtClean="0"/>
              <a:t>Dolan</a:t>
            </a:r>
            <a:r>
              <a:rPr lang="en-US" sz="4000" dirty="0" smtClean="0"/>
              <a:t>) test.</a:t>
            </a:r>
          </a:p>
          <a:p>
            <a:pPr marL="0" indent="0" algn="l">
              <a:buNone/>
            </a:pPr>
            <a:r>
              <a:rPr lang="en-US" sz="4000" dirty="0" smtClean="0"/>
              <a:t> </a:t>
            </a:r>
            <a:endParaRPr lang="en-US" sz="4000" dirty="0"/>
          </a:p>
          <a:p>
            <a:pPr marL="0" indent="0" algn="l">
              <a:buNone/>
            </a:pPr>
            <a:r>
              <a:rPr lang="en-US" sz="4000" dirty="0" smtClean="0"/>
              <a:t>Otherwise, a permit exaction </a:t>
            </a:r>
            <a:r>
              <a:rPr lang="en-US" sz="4000" i="1" dirty="0" smtClean="0"/>
              <a:t>is</a:t>
            </a:r>
            <a:r>
              <a:rPr lang="en-US" sz="4000" dirty="0" smtClean="0"/>
              <a:t> a taking.</a:t>
            </a:r>
            <a:endParaRPr lang="en-US" sz="2200" dirty="0" smtClean="0"/>
          </a:p>
          <a:p>
            <a:pPr algn="l"/>
            <a:endParaRPr lang="en-US" sz="2200" dirty="0" smtClean="0"/>
          </a:p>
          <a:p>
            <a:pPr marL="0" indent="0" algn="l">
              <a:buNone/>
            </a:pPr>
            <a:endParaRPr lang="en-US" sz="1800" dirty="0" smtClean="0"/>
          </a:p>
          <a:p>
            <a:pPr marL="0" indent="0" algn="l">
              <a:buNone/>
            </a:pPr>
            <a:endParaRPr lang="en-US" sz="1800" dirty="0"/>
          </a:p>
        </p:txBody>
      </p:sp>
    </p:spTree>
    <p:extLst>
      <p:ext uri="{BB962C8B-B14F-4D97-AF65-F5344CB8AC3E}">
        <p14:creationId xmlns:p14="http://schemas.microsoft.com/office/powerpoint/2010/main" val="342839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lstStyle/>
          <a:p>
            <a:r>
              <a:rPr lang="en-US" sz="3600" b="1" dirty="0" smtClean="0"/>
              <a:t>Essential Nexus/</a:t>
            </a:r>
            <a:r>
              <a:rPr lang="en-US" sz="3600" b="1" i="1" dirty="0" smtClean="0"/>
              <a:t>Nollan</a:t>
            </a:r>
            <a:endParaRPr lang="en-US" sz="3600" b="1" i="1" dirty="0"/>
          </a:p>
        </p:txBody>
      </p:sp>
      <p:sp>
        <p:nvSpPr>
          <p:cNvPr id="3" name="Subtitle 2"/>
          <p:cNvSpPr>
            <a:spLocks noGrp="1"/>
          </p:cNvSpPr>
          <p:nvPr>
            <p:ph type="subTitle" idx="4294967295"/>
          </p:nvPr>
        </p:nvSpPr>
        <p:spPr>
          <a:xfrm>
            <a:off x="1219200" y="1219200"/>
            <a:ext cx="6781800" cy="5105400"/>
          </a:xfrm>
        </p:spPr>
        <p:txBody>
          <a:bodyPr>
            <a:normAutofit fontScale="92500" lnSpcReduction="10000"/>
          </a:bodyPr>
          <a:lstStyle/>
          <a:p>
            <a:pPr marL="0" indent="0" algn="l">
              <a:buNone/>
            </a:pPr>
            <a:endParaRPr lang="en-US" sz="2200" dirty="0" smtClean="0"/>
          </a:p>
          <a:p>
            <a:r>
              <a:rPr lang="en-US" sz="2200" dirty="0" smtClean="0"/>
              <a:t>“</a:t>
            </a:r>
            <a:r>
              <a:rPr lang="en-US" sz="2000" dirty="0" smtClean="0"/>
              <a:t>The </a:t>
            </a:r>
            <a:r>
              <a:rPr lang="en-US" sz="2000" dirty="0"/>
              <a:t>Commission argues that a permit condition that serves </a:t>
            </a:r>
            <a:r>
              <a:rPr lang="en-US" sz="2000" i="1" dirty="0"/>
              <a:t>the same legitimate police power purpose </a:t>
            </a:r>
            <a:r>
              <a:rPr lang="en-US" sz="2000" dirty="0"/>
              <a:t>as a refusal to issue the permit should not be found to be a taking if the refusal to issue the permit would not constitute a taking. </a:t>
            </a:r>
            <a:r>
              <a:rPr lang="en-US" sz="2000" dirty="0" smtClean="0"/>
              <a:t> </a:t>
            </a:r>
            <a:r>
              <a:rPr lang="en-US" sz="2000" i="1" dirty="0" smtClean="0"/>
              <a:t>We </a:t>
            </a:r>
            <a:r>
              <a:rPr lang="en-US" sz="2000" i="1" dirty="0"/>
              <a:t>agree</a:t>
            </a:r>
            <a:r>
              <a:rPr lang="en-US" sz="2000" dirty="0" smtClean="0"/>
              <a:t>.”</a:t>
            </a:r>
            <a:endParaRPr lang="en-US" sz="2200" dirty="0"/>
          </a:p>
          <a:p>
            <a:pPr algn="l"/>
            <a:endParaRPr lang="en-US" sz="2200" dirty="0" smtClean="0"/>
          </a:p>
          <a:p>
            <a:r>
              <a:rPr lang="en-US" sz="2000" dirty="0" smtClean="0"/>
              <a:t>“The </a:t>
            </a:r>
            <a:r>
              <a:rPr lang="en-US" sz="2000" dirty="0"/>
              <a:t>evident constitutional propriety disappears, however, if the condition substituted for the prohibition utterly fails to further the end advanced as the justification for the prohibition. When that </a:t>
            </a:r>
            <a:r>
              <a:rPr lang="en-US" sz="2000" b="1" i="1" dirty="0"/>
              <a:t>essential nexus </a:t>
            </a:r>
            <a:r>
              <a:rPr lang="en-US" sz="2000" dirty="0"/>
              <a:t>is </a:t>
            </a:r>
            <a:r>
              <a:rPr lang="en-US" sz="2000" dirty="0" smtClean="0"/>
              <a:t>eliminated . . . [there is taking of the exacted property interest].”</a:t>
            </a:r>
          </a:p>
          <a:p>
            <a:endParaRPr lang="en-US" sz="2000" dirty="0"/>
          </a:p>
          <a:p>
            <a:r>
              <a:rPr lang="en-US" sz="2000" dirty="0" smtClean="0"/>
              <a:t>Holding: requirement of public access </a:t>
            </a:r>
            <a:r>
              <a:rPr lang="en-US" sz="2000" i="1" dirty="0" smtClean="0"/>
              <a:t>along</a:t>
            </a:r>
            <a:r>
              <a:rPr lang="en-US" sz="2000" dirty="0" smtClean="0"/>
              <a:t> the beach lacked essential nexus with regulatory purpose to preserve  visual access </a:t>
            </a:r>
            <a:r>
              <a:rPr lang="en-US" sz="2000" i="1" dirty="0" smtClean="0"/>
              <a:t>across</a:t>
            </a:r>
            <a:r>
              <a:rPr lang="en-US" sz="2000" dirty="0" smtClean="0"/>
              <a:t> the beach.</a:t>
            </a:r>
          </a:p>
          <a:p>
            <a:pPr algn="l"/>
            <a:endParaRPr lang="en-US" sz="2200" dirty="0" smtClean="0"/>
          </a:p>
          <a:p>
            <a:pPr marL="0" indent="0" algn="l">
              <a:buNone/>
            </a:pPr>
            <a:endParaRPr lang="en-US" sz="1800" dirty="0" smtClean="0"/>
          </a:p>
          <a:p>
            <a:pPr marL="0" indent="0" algn="l">
              <a:buNone/>
            </a:pPr>
            <a:endParaRPr lang="en-US" sz="1800" dirty="0"/>
          </a:p>
        </p:txBody>
      </p:sp>
    </p:spTree>
    <p:extLst>
      <p:ext uri="{BB962C8B-B14F-4D97-AF65-F5344CB8AC3E}">
        <p14:creationId xmlns:p14="http://schemas.microsoft.com/office/powerpoint/2010/main" val="219876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8001000" cy="1066800"/>
          </a:xfrm>
        </p:spPr>
        <p:txBody>
          <a:bodyPr/>
          <a:lstStyle/>
          <a:p>
            <a:r>
              <a:rPr lang="en-US" sz="3600" b="1" dirty="0" smtClean="0"/>
              <a:t>What’s a Taking?</a:t>
            </a:r>
            <a:endParaRPr lang="en-US" sz="3600" b="1" dirty="0"/>
          </a:p>
        </p:txBody>
      </p:sp>
      <p:sp>
        <p:nvSpPr>
          <p:cNvPr id="3" name="Subtitle 2"/>
          <p:cNvSpPr>
            <a:spLocks noGrp="1"/>
          </p:cNvSpPr>
          <p:nvPr>
            <p:ph type="subTitle" idx="4294967295"/>
          </p:nvPr>
        </p:nvSpPr>
        <p:spPr>
          <a:xfrm>
            <a:off x="1066800" y="2438400"/>
            <a:ext cx="7162800" cy="3124200"/>
          </a:xfrm>
        </p:spPr>
        <p:txBody>
          <a:bodyPr>
            <a:normAutofit/>
          </a:bodyPr>
          <a:lstStyle/>
          <a:p>
            <a:pPr marL="0" indent="0" algn="ctr">
              <a:buNone/>
            </a:pPr>
            <a:r>
              <a:rPr lang="en-US" sz="4000" dirty="0" smtClean="0"/>
              <a:t>“Nor shall </a:t>
            </a:r>
            <a:r>
              <a:rPr lang="en-US" sz="4000" b="1" dirty="0" smtClean="0"/>
              <a:t>private property </a:t>
            </a:r>
            <a:r>
              <a:rPr lang="en-US" sz="4000" dirty="0" smtClean="0"/>
              <a:t>be taken for public use, without just compensation.”</a:t>
            </a:r>
          </a:p>
          <a:p>
            <a:pPr marL="0" indent="0" algn="l">
              <a:buNone/>
            </a:pPr>
            <a:endParaRPr lang="en-US" sz="1800" dirty="0"/>
          </a:p>
        </p:txBody>
      </p:sp>
    </p:spTree>
    <p:extLst>
      <p:ext uri="{BB962C8B-B14F-4D97-AF65-F5344CB8AC3E}">
        <p14:creationId xmlns:p14="http://schemas.microsoft.com/office/powerpoint/2010/main" val="337590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81000"/>
            <a:ext cx="8001000" cy="1066800"/>
          </a:xfrm>
        </p:spPr>
        <p:txBody>
          <a:bodyPr/>
          <a:lstStyle/>
          <a:p>
            <a:r>
              <a:rPr lang="en-US" sz="3600" b="1" dirty="0" smtClean="0"/>
              <a:t>Rough Proportionality/</a:t>
            </a:r>
            <a:r>
              <a:rPr lang="en-US" sz="3600" b="1" i="1" dirty="0" smtClean="0"/>
              <a:t>Dolan</a:t>
            </a:r>
            <a:endParaRPr lang="en-US" sz="3600" b="1" i="1" dirty="0"/>
          </a:p>
        </p:txBody>
      </p:sp>
      <p:sp>
        <p:nvSpPr>
          <p:cNvPr id="3" name="Subtitle 2"/>
          <p:cNvSpPr>
            <a:spLocks noGrp="1"/>
          </p:cNvSpPr>
          <p:nvPr>
            <p:ph type="subTitle" idx="4294967295"/>
          </p:nvPr>
        </p:nvSpPr>
        <p:spPr>
          <a:xfrm>
            <a:off x="1219200" y="1295400"/>
            <a:ext cx="6781800" cy="5029200"/>
          </a:xfrm>
        </p:spPr>
        <p:txBody>
          <a:bodyPr>
            <a:normAutofit fontScale="92500" lnSpcReduction="10000"/>
          </a:bodyPr>
          <a:lstStyle/>
          <a:p>
            <a:pPr marL="0" indent="0" algn="l">
              <a:buNone/>
            </a:pPr>
            <a:endParaRPr lang="en-US" sz="2200" dirty="0" smtClean="0"/>
          </a:p>
          <a:p>
            <a:r>
              <a:rPr lang="en-US" sz="2200" dirty="0" smtClean="0"/>
              <a:t>“</a:t>
            </a:r>
            <a:r>
              <a:rPr lang="en-US" sz="2000" dirty="0"/>
              <a:t>The second part of our analysis requires us to determine whether the degree of the exactions demanded by the city's permit conditions bear the required relationship to the projected impact of petitioner's proposed development</a:t>
            </a:r>
            <a:r>
              <a:rPr lang="en-US" sz="2000" dirty="0" smtClean="0"/>
              <a:t>.”</a:t>
            </a:r>
          </a:p>
          <a:p>
            <a:endParaRPr lang="en-US" sz="2200" dirty="0" smtClean="0"/>
          </a:p>
          <a:p>
            <a:r>
              <a:rPr lang="en-US" sz="2000" dirty="0"/>
              <a:t>“We think a term such as </a:t>
            </a:r>
            <a:r>
              <a:rPr lang="en-US" sz="2000" dirty="0" smtClean="0"/>
              <a:t>‘rough proportionality’ </a:t>
            </a:r>
            <a:r>
              <a:rPr lang="en-US" sz="2000" dirty="0"/>
              <a:t>best encapsulates what we hold to be the requirement of the Fifth Amendment</a:t>
            </a:r>
            <a:r>
              <a:rPr lang="en-US" sz="2000" dirty="0" smtClean="0"/>
              <a:t>.   No </a:t>
            </a:r>
            <a:r>
              <a:rPr lang="en-US" sz="2000" dirty="0"/>
              <a:t>precise mathematical calculation is required, but the city must make some sort of individualized determination that the required dedication is related both in nature and extent to the impact of the proposed </a:t>
            </a:r>
            <a:r>
              <a:rPr lang="en-US" sz="2000" dirty="0" smtClean="0"/>
              <a:t>development.”</a:t>
            </a:r>
          </a:p>
          <a:p>
            <a:endParaRPr lang="en-US" sz="2000" dirty="0"/>
          </a:p>
          <a:p>
            <a:r>
              <a:rPr lang="en-US" sz="2000" dirty="0" smtClean="0"/>
              <a:t>Result:  Case remanded for application of “rough proportionality” test.</a:t>
            </a:r>
          </a:p>
          <a:p>
            <a:endParaRPr lang="en-US" sz="2000" dirty="0" smtClean="0"/>
          </a:p>
          <a:p>
            <a:pPr marL="0" indent="0" algn="l">
              <a:buNone/>
            </a:pPr>
            <a:endParaRPr lang="en-US" sz="1800" dirty="0"/>
          </a:p>
        </p:txBody>
      </p:sp>
    </p:spTree>
    <p:extLst>
      <p:ext uri="{BB962C8B-B14F-4D97-AF65-F5344CB8AC3E}">
        <p14:creationId xmlns:p14="http://schemas.microsoft.com/office/powerpoint/2010/main" val="12677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81000"/>
            <a:ext cx="8001000" cy="1066800"/>
          </a:xfrm>
        </p:spPr>
        <p:txBody>
          <a:bodyPr>
            <a:normAutofit fontScale="90000"/>
          </a:bodyPr>
          <a:lstStyle/>
          <a:p>
            <a:r>
              <a:rPr lang="en-US" sz="3600" b="1" dirty="0" smtClean="0"/>
              <a:t>Under</a:t>
            </a:r>
            <a:r>
              <a:rPr lang="en-US" sz="3600" b="1" i="1" dirty="0" smtClean="0">
                <a:effectLst/>
              </a:rPr>
              <a:t> Nollan </a:t>
            </a:r>
            <a:r>
              <a:rPr lang="en-US" sz="3600" b="1" dirty="0" smtClean="0"/>
              <a:t>and </a:t>
            </a:r>
            <a:r>
              <a:rPr lang="en-US" sz="3600" b="1" i="1" dirty="0" smtClean="0">
                <a:effectLst/>
              </a:rPr>
              <a:t>Dolan</a:t>
            </a:r>
            <a:r>
              <a:rPr lang="en-US" sz="3600" b="1" dirty="0" smtClean="0"/>
              <a:t>, Burden of Proof is Placed on the Public!</a:t>
            </a:r>
            <a:endParaRPr lang="en-US" sz="3600" b="1" i="1" dirty="0"/>
          </a:p>
        </p:txBody>
      </p:sp>
      <p:sp>
        <p:nvSpPr>
          <p:cNvPr id="3" name="Subtitle 2"/>
          <p:cNvSpPr>
            <a:spLocks noGrp="1"/>
          </p:cNvSpPr>
          <p:nvPr>
            <p:ph type="subTitle" idx="4294967295"/>
          </p:nvPr>
        </p:nvSpPr>
        <p:spPr>
          <a:xfrm>
            <a:off x="1219200" y="1676400"/>
            <a:ext cx="6705600" cy="4343400"/>
          </a:xfrm>
        </p:spPr>
        <p:txBody>
          <a:bodyPr>
            <a:normAutofit lnSpcReduction="10000"/>
          </a:bodyPr>
          <a:lstStyle/>
          <a:p>
            <a:pPr marL="0" indent="0" algn="l">
              <a:buNone/>
            </a:pPr>
            <a:endParaRPr lang="en-US" sz="2200" dirty="0" smtClean="0"/>
          </a:p>
          <a:p>
            <a:r>
              <a:rPr lang="en-US" sz="2000" i="1" dirty="0" smtClean="0"/>
              <a:t>Dolan</a:t>
            </a:r>
            <a:r>
              <a:rPr lang="en-US" sz="2000" dirty="0" smtClean="0"/>
              <a:t> footnote 8: “Justice </a:t>
            </a:r>
            <a:r>
              <a:rPr lang="en-US" sz="2000" dirty="0"/>
              <a:t>Stevens' dissent takes us to task for placing the burden on the city to justify the required dedication. He is correct in arguing that in evaluating most generally applicable zoning regulations, the burden properly rests on the party challenging the regulation to prove that it constitutes an arbitrary regulation of property rights. See, </a:t>
            </a:r>
            <a:r>
              <a:rPr lang="en-US" sz="2000" i="1" dirty="0"/>
              <a:t>e.g.</a:t>
            </a:r>
            <a:r>
              <a:rPr lang="en-US" sz="2000" dirty="0"/>
              <a:t>, </a:t>
            </a:r>
            <a:r>
              <a:rPr lang="en-US" sz="2000" i="1" dirty="0"/>
              <a:t>Euclid</a:t>
            </a:r>
            <a:r>
              <a:rPr lang="en-US" sz="2000" dirty="0"/>
              <a:t> v. </a:t>
            </a:r>
            <a:r>
              <a:rPr lang="en-US" sz="2000" i="1" dirty="0"/>
              <a:t>Ambler Realty Co.</a:t>
            </a:r>
            <a:r>
              <a:rPr lang="en-US" sz="2000" dirty="0"/>
              <a:t>, 272 U.S. 365 (1926). Here, by contrast, the city made an adjudicative decision to condition petitioner's application for a building permit on an individual parcel.</a:t>
            </a:r>
            <a:r>
              <a:rPr lang="en-US" sz="2000" i="1" dirty="0"/>
              <a:t> In this situation, the burden properly rests on the city</a:t>
            </a:r>
            <a:r>
              <a:rPr lang="en-US" sz="2000" dirty="0" smtClean="0"/>
              <a:t>.”</a:t>
            </a:r>
            <a:endParaRPr lang="en-US" sz="2000" dirty="0"/>
          </a:p>
        </p:txBody>
      </p:sp>
    </p:spTree>
    <p:extLst>
      <p:ext uri="{BB962C8B-B14F-4D97-AF65-F5344CB8AC3E}">
        <p14:creationId xmlns:p14="http://schemas.microsoft.com/office/powerpoint/2010/main" val="323528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b="1" dirty="0" smtClean="0"/>
              <a:t>Some Key Issues After </a:t>
            </a:r>
            <a:r>
              <a:rPr lang="en-US" sz="3600" b="1" i="1" dirty="0" smtClean="0"/>
              <a:t>Nolan/Dolan</a:t>
            </a:r>
            <a:endParaRPr lang="en-US" sz="3600" b="1" i="1" dirty="0"/>
          </a:p>
        </p:txBody>
      </p:sp>
      <p:sp>
        <p:nvSpPr>
          <p:cNvPr id="3" name="Subtitle 2"/>
          <p:cNvSpPr>
            <a:spLocks noGrp="1"/>
          </p:cNvSpPr>
          <p:nvPr>
            <p:ph type="subTitle" idx="4294967295"/>
          </p:nvPr>
        </p:nvSpPr>
        <p:spPr>
          <a:xfrm>
            <a:off x="1219200" y="1143000"/>
            <a:ext cx="6858000" cy="5486400"/>
          </a:xfrm>
        </p:spPr>
        <p:txBody>
          <a:bodyPr>
            <a:normAutofit/>
          </a:bodyPr>
          <a:lstStyle/>
          <a:p>
            <a:pPr marL="0" indent="0" algn="l">
              <a:buNone/>
            </a:pPr>
            <a:endParaRPr lang="en-US" sz="2200" dirty="0" smtClean="0"/>
          </a:p>
          <a:p>
            <a:r>
              <a:rPr lang="en-US" sz="2000" dirty="0" smtClean="0"/>
              <a:t>Are exactions imposed through general legislation (or general rules?), rather than in </a:t>
            </a:r>
            <a:r>
              <a:rPr lang="en-US" sz="2000" i="1" dirty="0" smtClean="0"/>
              <a:t>ad hoc </a:t>
            </a:r>
            <a:r>
              <a:rPr lang="en-US" sz="2000" dirty="0" smtClean="0"/>
              <a:t>proceedings, subject to </a:t>
            </a:r>
            <a:r>
              <a:rPr lang="en-US" sz="2000" i="1" dirty="0" smtClean="0"/>
              <a:t>Nollan/Dolan</a:t>
            </a:r>
            <a:r>
              <a:rPr lang="en-US" sz="2000" dirty="0" smtClean="0"/>
              <a:t>?</a:t>
            </a:r>
          </a:p>
          <a:p>
            <a:pPr marL="82296" indent="0">
              <a:buNone/>
            </a:pPr>
            <a:endParaRPr lang="en-US" sz="2000" dirty="0"/>
          </a:p>
          <a:p>
            <a:r>
              <a:rPr lang="en-US" sz="2000" dirty="0" smtClean="0"/>
              <a:t>Do </a:t>
            </a:r>
            <a:r>
              <a:rPr lang="en-US" sz="2000" i="1" dirty="0" smtClean="0"/>
              <a:t>Nollan/Dolan </a:t>
            </a:r>
            <a:r>
              <a:rPr lang="en-US" sz="2000" dirty="0" smtClean="0"/>
              <a:t>extend to “monetary exactions,” especially following the five-justice conclusion in </a:t>
            </a:r>
            <a:r>
              <a:rPr lang="en-US" sz="2000" i="1" dirty="0" smtClean="0"/>
              <a:t>Eastern Enterprises </a:t>
            </a:r>
            <a:r>
              <a:rPr lang="en-US" sz="2000" dirty="0" smtClean="0"/>
              <a:t>(1998), that government mandates to spend or pay money are outside the scope of the Takings Clause</a:t>
            </a:r>
            <a:r>
              <a:rPr lang="en-US" sz="2000" i="1" dirty="0" smtClean="0"/>
              <a:t>?</a:t>
            </a:r>
          </a:p>
          <a:p>
            <a:endParaRPr lang="en-US" sz="2000" i="1" dirty="0"/>
          </a:p>
          <a:p>
            <a:r>
              <a:rPr lang="en-US" sz="2000" dirty="0" smtClean="0"/>
              <a:t>What does it take (in terms of proof and analysis) to successfully defend an exaction under the </a:t>
            </a:r>
            <a:r>
              <a:rPr lang="en-US" sz="2000" i="1" dirty="0" smtClean="0"/>
              <a:t>Nollan/Dolan</a:t>
            </a:r>
            <a:r>
              <a:rPr lang="en-US" sz="2000" dirty="0" smtClean="0"/>
              <a:t> standards</a:t>
            </a:r>
            <a:r>
              <a:rPr lang="en-US" sz="2000" dirty="0"/>
              <a:t>?</a:t>
            </a:r>
          </a:p>
        </p:txBody>
      </p:sp>
    </p:spTree>
    <p:extLst>
      <p:ext uri="{BB962C8B-B14F-4D97-AF65-F5344CB8AC3E}">
        <p14:creationId xmlns:p14="http://schemas.microsoft.com/office/powerpoint/2010/main" val="171288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lstStyle/>
          <a:p>
            <a:r>
              <a:rPr lang="en-US" sz="3600" b="1" dirty="0" smtClean="0"/>
              <a:t>And then </a:t>
            </a:r>
            <a:r>
              <a:rPr lang="en-US" sz="3600" b="1" i="1" dirty="0" smtClean="0"/>
              <a:t>Koontz</a:t>
            </a:r>
            <a:endParaRPr lang="en-US" sz="3600" b="1" i="1" dirty="0"/>
          </a:p>
        </p:txBody>
      </p:sp>
      <p:pic>
        <p:nvPicPr>
          <p:cNvPr id="4098" name="Picture 2" descr="C:\Users\Jecheverria\AppData\Local\Microsoft\Windows\Temporary Internet Files\Content.Outlook\8KSIIDP7\koonz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5181600" cy="545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87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i="1" dirty="0" smtClean="0"/>
              <a:t>Koontz</a:t>
            </a:r>
            <a:r>
              <a:rPr lang="en-US" sz="3600" b="1" dirty="0" smtClean="0"/>
              <a:t>:  Basic Facts I</a:t>
            </a:r>
            <a:endParaRPr lang="en-US" sz="3600" b="1" i="1" dirty="0"/>
          </a:p>
        </p:txBody>
      </p:sp>
      <p:sp>
        <p:nvSpPr>
          <p:cNvPr id="3" name="Subtitle 2"/>
          <p:cNvSpPr>
            <a:spLocks noGrp="1"/>
          </p:cNvSpPr>
          <p:nvPr>
            <p:ph type="subTitle" idx="4294967295"/>
          </p:nvPr>
        </p:nvSpPr>
        <p:spPr>
          <a:xfrm>
            <a:off x="990600" y="1219200"/>
            <a:ext cx="6858000" cy="5486400"/>
          </a:xfrm>
        </p:spPr>
        <p:txBody>
          <a:bodyPr>
            <a:normAutofit fontScale="92500" lnSpcReduction="10000"/>
          </a:bodyPr>
          <a:lstStyle/>
          <a:p>
            <a:pPr marL="0" indent="0" algn="l">
              <a:buNone/>
            </a:pPr>
            <a:endParaRPr lang="en-US" sz="2200" dirty="0" smtClean="0"/>
          </a:p>
          <a:p>
            <a:r>
              <a:rPr lang="en-US" sz="2000" dirty="0" smtClean="0"/>
              <a:t>Koontz purchased a 14.9-acre parcel east of Orlando, FL in 1972 for approximately $95,000.</a:t>
            </a:r>
          </a:p>
          <a:p>
            <a:endParaRPr lang="en-US" sz="2000" dirty="0"/>
          </a:p>
          <a:p>
            <a:r>
              <a:rPr lang="en-US" sz="2000" dirty="0" smtClean="0"/>
              <a:t>In 1987,  a transportation agency took 0.7 acres of Koontz’s property, paying $402,000 in compensation for the land taken as well as “severance” damages.</a:t>
            </a:r>
          </a:p>
          <a:p>
            <a:endParaRPr lang="en-US" sz="2000" dirty="0"/>
          </a:p>
          <a:p>
            <a:r>
              <a:rPr lang="en-US" sz="2000" dirty="0" smtClean="0"/>
              <a:t>In 1994,  Koontz filed an application for permits to develop 3.7 acres of the remaining property, including 3.4 acres of wetlands, in order to construct a small commercial shopping center.</a:t>
            </a:r>
          </a:p>
          <a:p>
            <a:pPr marL="82296" indent="0">
              <a:buNone/>
            </a:pPr>
            <a:r>
              <a:rPr lang="en-US" sz="2000" dirty="0"/>
              <a:t> </a:t>
            </a:r>
          </a:p>
          <a:p>
            <a:r>
              <a:rPr lang="en-US" sz="2000" dirty="0" smtClean="0"/>
              <a:t>Koontz proposed to address the District’s requirement to avoid adverse environmental impacts by placing deed restrictions on the remaining 11 acres of the property; the District rejected this proposal based on the 10:1 preservation ratio in its guidelines.</a:t>
            </a:r>
            <a:endParaRPr lang="en-US" sz="2000" dirty="0"/>
          </a:p>
          <a:p>
            <a:endParaRPr lang="en-US" sz="2000" dirty="0" smtClean="0"/>
          </a:p>
        </p:txBody>
      </p:sp>
    </p:spTree>
    <p:extLst>
      <p:ext uri="{BB962C8B-B14F-4D97-AF65-F5344CB8AC3E}">
        <p14:creationId xmlns:p14="http://schemas.microsoft.com/office/powerpoint/2010/main" val="1048129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i="1" dirty="0" smtClean="0"/>
              <a:t>Koontz</a:t>
            </a:r>
            <a:r>
              <a:rPr lang="en-US" sz="3600" b="1" dirty="0" smtClean="0"/>
              <a:t>:  Basic Facts II</a:t>
            </a:r>
            <a:endParaRPr lang="en-US" sz="3600" b="1" i="1" dirty="0"/>
          </a:p>
        </p:txBody>
      </p:sp>
      <p:sp>
        <p:nvSpPr>
          <p:cNvPr id="3" name="Subtitle 2"/>
          <p:cNvSpPr>
            <a:spLocks noGrp="1"/>
          </p:cNvSpPr>
          <p:nvPr>
            <p:ph type="subTitle" idx="4294967295"/>
          </p:nvPr>
        </p:nvSpPr>
        <p:spPr>
          <a:xfrm>
            <a:off x="1066800" y="1371600"/>
            <a:ext cx="6858000" cy="4572000"/>
          </a:xfrm>
        </p:spPr>
        <p:txBody>
          <a:bodyPr>
            <a:normAutofit fontScale="92500" lnSpcReduction="20000"/>
          </a:bodyPr>
          <a:lstStyle/>
          <a:p>
            <a:pPr marL="82296" indent="0">
              <a:buNone/>
            </a:pPr>
            <a:endParaRPr lang="en-US" sz="2000" dirty="0"/>
          </a:p>
          <a:p>
            <a:r>
              <a:rPr lang="en-US" sz="2000" dirty="0" smtClean="0"/>
              <a:t>The District suggested that Koontz consider reducing the size of the development to one acre, or accomplish further mitigation by restoring wetlands on District-owned property in the basin by paying to replace culverts and/or fill ditches</a:t>
            </a:r>
            <a:r>
              <a:rPr lang="en-US" sz="2000" dirty="0"/>
              <a:t>;</a:t>
            </a:r>
            <a:r>
              <a:rPr lang="en-US" sz="2000" dirty="0" smtClean="0"/>
              <a:t> Koontz rejected these options.</a:t>
            </a:r>
          </a:p>
          <a:p>
            <a:endParaRPr lang="en-US" sz="2000" dirty="0" smtClean="0"/>
          </a:p>
          <a:p>
            <a:r>
              <a:rPr lang="en-US" sz="2000" dirty="0" smtClean="0"/>
              <a:t>The District denied </a:t>
            </a:r>
            <a:r>
              <a:rPr lang="en-US" sz="2000" dirty="0"/>
              <a:t>K</a:t>
            </a:r>
            <a:r>
              <a:rPr lang="en-US" sz="2000" dirty="0" smtClean="0"/>
              <a:t>oontz’s application.</a:t>
            </a:r>
          </a:p>
          <a:p>
            <a:endParaRPr lang="en-US" sz="2000" dirty="0" smtClean="0"/>
          </a:p>
          <a:p>
            <a:r>
              <a:rPr lang="en-US" sz="2000" dirty="0" smtClean="0"/>
              <a:t>In 1994,  Koontz filed suit in Florida Circuit Court claiming a taking of his private property.</a:t>
            </a:r>
          </a:p>
          <a:p>
            <a:endParaRPr lang="en-US" sz="2000" dirty="0"/>
          </a:p>
          <a:p>
            <a:r>
              <a:rPr lang="en-US" sz="2000" dirty="0" smtClean="0"/>
              <a:t>After considerable procedural wrangling, the trial court ruled that the District’s permit denial was a taking and awarded compensation.</a:t>
            </a:r>
          </a:p>
        </p:txBody>
      </p:sp>
    </p:spTree>
    <p:extLst>
      <p:ext uri="{BB962C8B-B14F-4D97-AF65-F5344CB8AC3E}">
        <p14:creationId xmlns:p14="http://schemas.microsoft.com/office/powerpoint/2010/main" val="2367096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i="1" dirty="0" smtClean="0"/>
              <a:t>Koontz</a:t>
            </a:r>
            <a:r>
              <a:rPr lang="en-US" sz="3600" b="1" dirty="0" smtClean="0"/>
              <a:t>:  Basic Facts III</a:t>
            </a:r>
            <a:endParaRPr lang="en-US" sz="3600" b="1" i="1" dirty="0"/>
          </a:p>
        </p:txBody>
      </p:sp>
      <p:sp>
        <p:nvSpPr>
          <p:cNvPr id="3" name="Subtitle 2"/>
          <p:cNvSpPr>
            <a:spLocks noGrp="1"/>
          </p:cNvSpPr>
          <p:nvPr>
            <p:ph type="subTitle" idx="4294967295"/>
          </p:nvPr>
        </p:nvSpPr>
        <p:spPr>
          <a:xfrm>
            <a:off x="1066800" y="1295400"/>
            <a:ext cx="7010400" cy="5029200"/>
          </a:xfrm>
        </p:spPr>
        <p:txBody>
          <a:bodyPr>
            <a:normAutofit fontScale="85000" lnSpcReduction="20000"/>
          </a:bodyPr>
          <a:lstStyle/>
          <a:p>
            <a:pPr marL="82296" indent="0">
              <a:buNone/>
            </a:pPr>
            <a:endParaRPr lang="en-US" sz="2000" dirty="0"/>
          </a:p>
          <a:p>
            <a:r>
              <a:rPr lang="en-US" sz="2000" dirty="0" smtClean="0"/>
              <a:t>The District then granted </a:t>
            </a:r>
            <a:r>
              <a:rPr lang="en-US" sz="2000" dirty="0"/>
              <a:t>K</a:t>
            </a:r>
            <a:r>
              <a:rPr lang="en-US" sz="2000" dirty="0" smtClean="0"/>
              <a:t>oontz the permits;  Koontz sold the permitted property to Floridel,  LLC for $1,200,000;  Floridel LLC never developed the property and filed for Chapter 11 Bankruptcy in 2013.</a:t>
            </a:r>
          </a:p>
          <a:p>
            <a:endParaRPr lang="en-US" sz="2000" dirty="0"/>
          </a:p>
          <a:p>
            <a:r>
              <a:rPr lang="en-US" sz="2000" dirty="0" smtClean="0"/>
              <a:t>The litigation continued solely on the issue of whether the District should be held liable for a “temporary” taking of private property.</a:t>
            </a:r>
          </a:p>
          <a:p>
            <a:endParaRPr lang="en-US" sz="2000" dirty="0"/>
          </a:p>
          <a:p>
            <a:r>
              <a:rPr lang="en-US" sz="2000" dirty="0" smtClean="0"/>
              <a:t>In 2009, the Florida Fifth District Court of Appeals affirmed, 2-1, the trial court finding of takings liability.</a:t>
            </a:r>
          </a:p>
          <a:p>
            <a:endParaRPr lang="en-US" sz="2000" dirty="0"/>
          </a:p>
          <a:p>
            <a:r>
              <a:rPr lang="en-US" sz="2000" dirty="0" smtClean="0"/>
              <a:t>In 2011, the Florida Supreme Court reversed, holding that </a:t>
            </a:r>
            <a:r>
              <a:rPr lang="en-US" sz="2000" i="1" dirty="0" smtClean="0"/>
              <a:t>Nollan</a:t>
            </a:r>
            <a:r>
              <a:rPr lang="en-US" sz="2000" dirty="0" smtClean="0"/>
              <a:t> and </a:t>
            </a:r>
            <a:r>
              <a:rPr lang="en-US" sz="2000" i="1" dirty="0" smtClean="0"/>
              <a:t>Dolan</a:t>
            </a:r>
            <a:r>
              <a:rPr lang="en-US" sz="2000" dirty="0" smtClean="0"/>
              <a:t> do not apply when, as in this case, (1) a permit is denied (as opposed to when a permit is granted subject to conditions) and (2) the conditions involve the payment or expenditure of money (as opposed to when the conditions involve dedication of a right of way or another interest in real property).</a:t>
            </a:r>
          </a:p>
          <a:p>
            <a:endParaRPr lang="en-US" sz="2000" dirty="0"/>
          </a:p>
        </p:txBody>
      </p:sp>
    </p:spTree>
    <p:extLst>
      <p:ext uri="{BB962C8B-B14F-4D97-AF65-F5344CB8AC3E}">
        <p14:creationId xmlns:p14="http://schemas.microsoft.com/office/powerpoint/2010/main" val="3771469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b="1" i="1" dirty="0" smtClean="0"/>
              <a:t>The Legal Issues in the Supreme Court</a:t>
            </a:r>
            <a:endParaRPr lang="en-US" sz="3600" b="1" i="1" dirty="0"/>
          </a:p>
        </p:txBody>
      </p:sp>
      <p:sp>
        <p:nvSpPr>
          <p:cNvPr id="3" name="Subtitle 2"/>
          <p:cNvSpPr>
            <a:spLocks noGrp="1"/>
          </p:cNvSpPr>
          <p:nvPr>
            <p:ph type="subTitle" idx="4294967295"/>
          </p:nvPr>
        </p:nvSpPr>
        <p:spPr>
          <a:xfrm>
            <a:off x="1295400" y="1295400"/>
            <a:ext cx="6781800" cy="5181600"/>
          </a:xfrm>
        </p:spPr>
        <p:txBody>
          <a:bodyPr>
            <a:normAutofit/>
          </a:bodyPr>
          <a:lstStyle/>
          <a:p>
            <a:pPr marL="539496" indent="-457200">
              <a:buAutoNum type="arabicPeriod"/>
            </a:pPr>
            <a:r>
              <a:rPr lang="en-US" sz="2200" dirty="0" smtClean="0"/>
              <a:t>Whether the</a:t>
            </a:r>
            <a:r>
              <a:rPr lang="en-US" sz="2200" i="1" dirty="0" smtClean="0"/>
              <a:t> Nollan/Dolan </a:t>
            </a:r>
            <a:r>
              <a:rPr lang="en-US" sz="2200" dirty="0" smtClean="0"/>
              <a:t>standards apply when the government denies a development application because the applicant has refused to accede to a government “demand” that the applicant comply with a requirement that would trigger </a:t>
            </a:r>
            <a:r>
              <a:rPr lang="en-US" sz="2200" i="1" dirty="0" smtClean="0"/>
              <a:t>Nollan/Dolan</a:t>
            </a:r>
            <a:r>
              <a:rPr lang="en-US" sz="2200" dirty="0"/>
              <a:t> </a:t>
            </a:r>
            <a:r>
              <a:rPr lang="en-US" sz="2200" dirty="0" smtClean="0"/>
              <a:t>if it were made a condition of project approval?</a:t>
            </a:r>
          </a:p>
          <a:p>
            <a:pPr marL="539496" indent="-457200">
              <a:buAutoNum type="arabicPeriod"/>
            </a:pPr>
            <a:endParaRPr lang="en-US" sz="2200" dirty="0"/>
          </a:p>
          <a:p>
            <a:pPr marL="539496" indent="-457200">
              <a:buAutoNum type="arabicPeriod"/>
            </a:pPr>
            <a:r>
              <a:rPr lang="en-US" sz="2200" dirty="0" smtClean="0"/>
              <a:t>Whether the </a:t>
            </a:r>
            <a:r>
              <a:rPr lang="en-US" sz="2200" i="1" dirty="0" smtClean="0"/>
              <a:t>Nollan/Dolan</a:t>
            </a:r>
            <a:r>
              <a:rPr lang="en-US" sz="2200" dirty="0" smtClean="0"/>
              <a:t> standards apply to so-called “monetary exactions” -- permit conditions requiring permittees to pay or expend money to mitigate project impacts?</a:t>
            </a:r>
          </a:p>
        </p:txBody>
      </p:sp>
    </p:spTree>
    <p:extLst>
      <p:ext uri="{BB962C8B-B14F-4D97-AF65-F5344CB8AC3E}">
        <p14:creationId xmlns:p14="http://schemas.microsoft.com/office/powerpoint/2010/main" val="2590522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i="1" dirty="0" smtClean="0"/>
              <a:t>The Court Decision – Issue #1</a:t>
            </a:r>
            <a:endParaRPr lang="en-US" sz="3600" b="1" i="1" dirty="0"/>
          </a:p>
        </p:txBody>
      </p:sp>
      <p:sp>
        <p:nvSpPr>
          <p:cNvPr id="3" name="Subtitle 2"/>
          <p:cNvSpPr>
            <a:spLocks noGrp="1"/>
          </p:cNvSpPr>
          <p:nvPr>
            <p:ph type="subTitle" idx="4294967295"/>
          </p:nvPr>
        </p:nvSpPr>
        <p:spPr>
          <a:xfrm>
            <a:off x="1371600" y="1219200"/>
            <a:ext cx="6705600" cy="5181600"/>
          </a:xfrm>
        </p:spPr>
        <p:txBody>
          <a:bodyPr>
            <a:noAutofit/>
          </a:bodyPr>
          <a:lstStyle/>
          <a:p>
            <a:pPr marL="82296" indent="0">
              <a:buNone/>
            </a:pPr>
            <a:r>
              <a:rPr lang="en-US" sz="1800" dirty="0"/>
              <a:t>T</a:t>
            </a:r>
            <a:r>
              <a:rPr lang="en-US" sz="1800" dirty="0" smtClean="0"/>
              <a:t>he justices agreed that </a:t>
            </a:r>
            <a:r>
              <a:rPr lang="en-US" sz="1800" i="1" dirty="0" smtClean="0"/>
              <a:t>Nollan</a:t>
            </a:r>
            <a:r>
              <a:rPr lang="en-US" sz="1800" dirty="0" smtClean="0"/>
              <a:t>/</a:t>
            </a:r>
            <a:r>
              <a:rPr lang="en-US" sz="1800" i="1" dirty="0" smtClean="0"/>
              <a:t>Dolan </a:t>
            </a:r>
            <a:r>
              <a:rPr lang="en-US" sz="1800" dirty="0" smtClean="0"/>
              <a:t>apply regardless of whether the government approves a permit subject to an exaction (a condition subsequent) or rejects an application because the applicant refuses to accede to a “demand” for an exaction (a condition precedent) .</a:t>
            </a:r>
          </a:p>
          <a:p>
            <a:pPr marL="539496" indent="-457200">
              <a:buAutoNum type="arabicPeriod"/>
            </a:pPr>
            <a:endParaRPr lang="en-US" sz="1800" dirty="0"/>
          </a:p>
          <a:p>
            <a:pPr marL="82296" indent="0">
              <a:buNone/>
            </a:pPr>
            <a:r>
              <a:rPr lang="en-US" sz="1800" dirty="0" smtClean="0"/>
              <a:t>The Court stated that a permit denial in a </a:t>
            </a:r>
            <a:r>
              <a:rPr lang="en-US" sz="1800" i="1" dirty="0" smtClean="0"/>
              <a:t>Koontz</a:t>
            </a:r>
            <a:r>
              <a:rPr lang="en-US" sz="1800" dirty="0" smtClean="0"/>
              <a:t> –type case does </a:t>
            </a:r>
            <a:r>
              <a:rPr lang="en-US" sz="1800" i="1" dirty="0" smtClean="0"/>
              <a:t>not</a:t>
            </a:r>
            <a:r>
              <a:rPr lang="en-US" sz="1800" dirty="0" smtClean="0"/>
              <a:t> constitute a taking, but instead is a “</a:t>
            </a:r>
            <a:r>
              <a:rPr lang="en-US" sz="1800" i="1" dirty="0" smtClean="0"/>
              <a:t>Nollan/Dolan</a:t>
            </a:r>
            <a:r>
              <a:rPr lang="en-US" sz="1800" dirty="0" smtClean="0"/>
              <a:t> unconstitutional conditions violation.”</a:t>
            </a:r>
          </a:p>
          <a:p>
            <a:pPr marL="539496" indent="-457200">
              <a:buAutoNum type="arabicPeriod"/>
            </a:pPr>
            <a:endParaRPr lang="en-US" sz="1800" dirty="0" smtClean="0"/>
          </a:p>
          <a:p>
            <a:pPr marL="82296" indent="0">
              <a:buNone/>
            </a:pPr>
            <a:r>
              <a:rPr lang="en-US" sz="1800" dirty="0"/>
              <a:t>The majority </a:t>
            </a:r>
            <a:r>
              <a:rPr lang="en-US" sz="1800" dirty="0" smtClean="0"/>
              <a:t>assumed, </a:t>
            </a:r>
            <a:r>
              <a:rPr lang="en-US" sz="1800" dirty="0"/>
              <a:t>without actually deciding the issue, that </a:t>
            </a:r>
            <a:r>
              <a:rPr lang="en-US" sz="1800" dirty="0" smtClean="0"/>
              <a:t>there </a:t>
            </a:r>
            <a:r>
              <a:rPr lang="en-US" sz="1800" dirty="0"/>
              <a:t>was </a:t>
            </a:r>
            <a:r>
              <a:rPr lang="en-US" sz="1800" dirty="0" smtClean="0"/>
              <a:t>a “demand” </a:t>
            </a:r>
            <a:r>
              <a:rPr lang="en-US" sz="1800" dirty="0"/>
              <a:t>in this case, because the Florida courts </a:t>
            </a:r>
            <a:r>
              <a:rPr lang="en-US" sz="1800" dirty="0" smtClean="0"/>
              <a:t>assumed there </a:t>
            </a:r>
            <a:r>
              <a:rPr lang="en-US" sz="1800" dirty="0"/>
              <a:t>was </a:t>
            </a:r>
            <a:r>
              <a:rPr lang="en-US" sz="1800" dirty="0" smtClean="0"/>
              <a:t>a demand.</a:t>
            </a:r>
          </a:p>
          <a:p>
            <a:pPr marL="539496" indent="-457200">
              <a:buAutoNum type="arabicPeriod"/>
            </a:pPr>
            <a:endParaRPr lang="en-US" sz="1800" dirty="0"/>
          </a:p>
          <a:p>
            <a:pPr marL="82296" indent="0">
              <a:buNone/>
            </a:pPr>
            <a:r>
              <a:rPr lang="en-US" sz="1800" dirty="0" smtClean="0"/>
              <a:t>The four dissenters said there was no demand because the District merely offered “suggestions” and the applications were denied based on the unacceptable effects of the project.</a:t>
            </a:r>
          </a:p>
        </p:txBody>
      </p:sp>
    </p:spTree>
    <p:extLst>
      <p:ext uri="{BB962C8B-B14F-4D97-AF65-F5344CB8AC3E}">
        <p14:creationId xmlns:p14="http://schemas.microsoft.com/office/powerpoint/2010/main" val="1003526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i="1" dirty="0" smtClean="0"/>
              <a:t>The Court Decision – Issue #2</a:t>
            </a:r>
            <a:endParaRPr lang="en-US" sz="3600" b="1" i="1" dirty="0"/>
          </a:p>
        </p:txBody>
      </p:sp>
      <p:sp>
        <p:nvSpPr>
          <p:cNvPr id="3" name="Subtitle 2"/>
          <p:cNvSpPr>
            <a:spLocks noGrp="1"/>
          </p:cNvSpPr>
          <p:nvPr>
            <p:ph type="subTitle" idx="4294967295"/>
          </p:nvPr>
        </p:nvSpPr>
        <p:spPr>
          <a:xfrm>
            <a:off x="1295400" y="1371600"/>
            <a:ext cx="6781800" cy="5181600"/>
          </a:xfrm>
        </p:spPr>
        <p:txBody>
          <a:bodyPr>
            <a:normAutofit fontScale="85000" lnSpcReduction="20000"/>
          </a:bodyPr>
          <a:lstStyle/>
          <a:p>
            <a:pPr marL="82296" indent="0">
              <a:buNone/>
            </a:pPr>
            <a:r>
              <a:rPr lang="en-US" sz="2200" dirty="0" smtClean="0"/>
              <a:t>The Court ruled 5-4 that the </a:t>
            </a:r>
            <a:r>
              <a:rPr lang="en-US" sz="2200" i="1" dirty="0" smtClean="0"/>
              <a:t>Nollan</a:t>
            </a:r>
            <a:r>
              <a:rPr lang="en-US" sz="2200" i="1" dirty="0"/>
              <a:t>/</a:t>
            </a:r>
            <a:r>
              <a:rPr lang="en-US" sz="2200" i="1" dirty="0" smtClean="0"/>
              <a:t>Dolan</a:t>
            </a:r>
            <a:r>
              <a:rPr lang="en-US" sz="2200" dirty="0" smtClean="0"/>
              <a:t> standards are not limited to exactions involving an interest in real property, but also apply to “monetary exactions” – </a:t>
            </a:r>
            <a:r>
              <a:rPr lang="en-US" sz="2200" i="1" dirty="0" smtClean="0"/>
              <a:t>i.e</a:t>
            </a:r>
            <a:r>
              <a:rPr lang="en-US" sz="2200" dirty="0" smtClean="0"/>
              <a:t>., permit requirements to expend or pay money.</a:t>
            </a:r>
          </a:p>
          <a:p>
            <a:pPr marL="539496" indent="-457200">
              <a:buAutoNum type="arabicPeriod"/>
            </a:pPr>
            <a:endParaRPr lang="en-US" sz="2200" dirty="0"/>
          </a:p>
          <a:p>
            <a:pPr marL="82296" indent="0">
              <a:buNone/>
            </a:pPr>
            <a:r>
              <a:rPr lang="en-US" sz="2200" dirty="0" smtClean="0"/>
              <a:t>Without contesting the position embraced by five justices in </a:t>
            </a:r>
            <a:r>
              <a:rPr lang="en-US" sz="2200" i="1" dirty="0" smtClean="0"/>
              <a:t>Eastern Enterprises </a:t>
            </a:r>
            <a:r>
              <a:rPr lang="en-US" sz="2200" dirty="0" smtClean="0"/>
              <a:t>that mandates to pay money are </a:t>
            </a:r>
            <a:r>
              <a:rPr lang="en-US" sz="2200" i="1" dirty="0" smtClean="0"/>
              <a:t>not </a:t>
            </a:r>
            <a:r>
              <a:rPr lang="en-US" sz="2200" dirty="0" smtClean="0"/>
              <a:t>generally</a:t>
            </a:r>
            <a:r>
              <a:rPr lang="en-US" sz="2200" i="1" dirty="0" smtClean="0"/>
              <a:t> </a:t>
            </a:r>
            <a:r>
              <a:rPr lang="en-US" sz="2200" dirty="0" smtClean="0"/>
              <a:t>covered by the </a:t>
            </a:r>
            <a:r>
              <a:rPr lang="en-US" sz="2200" dirty="0"/>
              <a:t>T</a:t>
            </a:r>
            <a:r>
              <a:rPr lang="en-US" sz="2200" dirty="0" smtClean="0"/>
              <a:t>akings Clause, the majority ruled that the Takings Clause does apply to government orders “directing the owner of a particular piece of property to make a monetary payment.”  </a:t>
            </a:r>
          </a:p>
          <a:p>
            <a:pPr marL="539496" indent="-457200">
              <a:buAutoNum type="arabicPeriod"/>
            </a:pPr>
            <a:endParaRPr lang="en-US" sz="2200" dirty="0"/>
          </a:p>
          <a:p>
            <a:pPr marL="82296" indent="0">
              <a:buNone/>
            </a:pPr>
            <a:r>
              <a:rPr lang="en-US" sz="2200" dirty="0" smtClean="0"/>
              <a:t>The dissent contends that the ruling (1) is inconsistent with the logic of </a:t>
            </a:r>
            <a:r>
              <a:rPr lang="en-US" sz="2200" i="1" dirty="0" smtClean="0"/>
              <a:t>Nollan</a:t>
            </a:r>
            <a:r>
              <a:rPr lang="en-US" sz="2200" dirty="0"/>
              <a:t> </a:t>
            </a:r>
            <a:r>
              <a:rPr lang="en-US" sz="2200" dirty="0" smtClean="0"/>
              <a:t>and </a:t>
            </a:r>
            <a:r>
              <a:rPr lang="en-US" sz="2200" i="1" dirty="0" smtClean="0"/>
              <a:t>Dolan</a:t>
            </a:r>
            <a:r>
              <a:rPr lang="en-US" sz="2200" dirty="0" smtClean="0"/>
              <a:t>,  (2) will extend the Takings Clause “into the very heart of local land-use regulation and service delivery,” and (3) logically converts all real property taxes into takings (although the majority says the ruling is not intended to reach that far).</a:t>
            </a:r>
          </a:p>
        </p:txBody>
      </p:sp>
    </p:spTree>
    <p:extLst>
      <p:ext uri="{BB962C8B-B14F-4D97-AF65-F5344CB8AC3E}">
        <p14:creationId xmlns:p14="http://schemas.microsoft.com/office/powerpoint/2010/main" val="37633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8001000" cy="1066800"/>
          </a:xfrm>
        </p:spPr>
        <p:txBody>
          <a:bodyPr/>
          <a:lstStyle/>
          <a:p>
            <a:r>
              <a:rPr lang="en-US" sz="3600" b="1" dirty="0" smtClean="0"/>
              <a:t>What’s a Taking?</a:t>
            </a:r>
            <a:endParaRPr lang="en-US" sz="3600" b="1" dirty="0"/>
          </a:p>
        </p:txBody>
      </p:sp>
      <p:sp>
        <p:nvSpPr>
          <p:cNvPr id="3" name="Subtitle 2"/>
          <p:cNvSpPr>
            <a:spLocks noGrp="1"/>
          </p:cNvSpPr>
          <p:nvPr>
            <p:ph type="subTitle" idx="4294967295"/>
          </p:nvPr>
        </p:nvSpPr>
        <p:spPr>
          <a:xfrm>
            <a:off x="1066800" y="2438400"/>
            <a:ext cx="7162800" cy="3124200"/>
          </a:xfrm>
        </p:spPr>
        <p:txBody>
          <a:bodyPr>
            <a:normAutofit/>
          </a:bodyPr>
          <a:lstStyle/>
          <a:p>
            <a:pPr marL="0" indent="0" algn="ctr">
              <a:buNone/>
            </a:pPr>
            <a:r>
              <a:rPr lang="en-US" sz="4000" dirty="0" smtClean="0"/>
              <a:t>“Nor shall private property be </a:t>
            </a:r>
            <a:r>
              <a:rPr lang="en-US" sz="4000" b="1" dirty="0" smtClean="0"/>
              <a:t>taken</a:t>
            </a:r>
            <a:r>
              <a:rPr lang="en-US" sz="4000" dirty="0" smtClean="0"/>
              <a:t> for public use, without just compensation.”</a:t>
            </a:r>
          </a:p>
          <a:p>
            <a:pPr marL="0" indent="0" algn="l">
              <a:buNone/>
            </a:pPr>
            <a:endParaRPr lang="en-US" sz="1800" dirty="0"/>
          </a:p>
        </p:txBody>
      </p:sp>
    </p:spTree>
    <p:extLst>
      <p:ext uri="{BB962C8B-B14F-4D97-AF65-F5344CB8AC3E}">
        <p14:creationId xmlns:p14="http://schemas.microsoft.com/office/powerpoint/2010/main" val="153217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Monetary Exactions</a:t>
            </a:r>
            <a:endParaRPr lang="en-US" sz="3600" b="1" i="1" dirty="0"/>
          </a:p>
        </p:txBody>
      </p:sp>
      <p:sp>
        <p:nvSpPr>
          <p:cNvPr id="3" name="Subtitle 2"/>
          <p:cNvSpPr>
            <a:spLocks noGrp="1"/>
          </p:cNvSpPr>
          <p:nvPr>
            <p:ph type="subTitle" idx="4294967295"/>
          </p:nvPr>
        </p:nvSpPr>
        <p:spPr>
          <a:xfrm>
            <a:off x="2362200" y="1447800"/>
            <a:ext cx="6781800" cy="4648200"/>
          </a:xfrm>
        </p:spPr>
        <p:txBody>
          <a:bodyPr>
            <a:noAutofit/>
          </a:bodyPr>
          <a:lstStyle/>
          <a:p>
            <a:pPr marL="82296" indent="0">
              <a:lnSpc>
                <a:spcPct val="150000"/>
              </a:lnSpc>
              <a:buNone/>
            </a:pPr>
            <a:r>
              <a:rPr lang="en-US" sz="2800" dirty="0" smtClean="0"/>
              <a:t>--Transportation</a:t>
            </a:r>
          </a:p>
          <a:p>
            <a:pPr marL="82296" indent="0">
              <a:lnSpc>
                <a:spcPct val="150000"/>
              </a:lnSpc>
              <a:buNone/>
            </a:pPr>
            <a:r>
              <a:rPr lang="en-US" sz="2800" dirty="0" smtClean="0"/>
              <a:t>-- Parkland </a:t>
            </a:r>
          </a:p>
          <a:p>
            <a:pPr marL="82296" indent="0">
              <a:lnSpc>
                <a:spcPct val="150000"/>
              </a:lnSpc>
              <a:buNone/>
            </a:pPr>
            <a:r>
              <a:rPr lang="en-US" sz="2800" dirty="0" smtClean="0"/>
              <a:t>-- Affordable Housing</a:t>
            </a:r>
          </a:p>
          <a:p>
            <a:pPr marL="82296" indent="0">
              <a:lnSpc>
                <a:spcPct val="150000"/>
              </a:lnSpc>
              <a:buNone/>
            </a:pPr>
            <a:r>
              <a:rPr lang="en-US" sz="2800" dirty="0" smtClean="0"/>
              <a:t>-- Wetlands Mitigation</a:t>
            </a:r>
          </a:p>
          <a:p>
            <a:pPr marL="82296" indent="0">
              <a:lnSpc>
                <a:spcPct val="150000"/>
              </a:lnSpc>
              <a:buNone/>
            </a:pPr>
            <a:r>
              <a:rPr lang="en-US" sz="2800" dirty="0" smtClean="0"/>
              <a:t>-- Agricultural Lands</a:t>
            </a:r>
          </a:p>
          <a:p>
            <a:pPr marL="82296" indent="0">
              <a:lnSpc>
                <a:spcPct val="150000"/>
              </a:lnSpc>
              <a:buNone/>
            </a:pPr>
            <a:r>
              <a:rPr lang="en-US" sz="2800" dirty="0" smtClean="0"/>
              <a:t>-- Schools</a:t>
            </a:r>
            <a:endParaRPr lang="en-US" sz="2800" dirty="0"/>
          </a:p>
        </p:txBody>
      </p:sp>
    </p:spTree>
    <p:extLst>
      <p:ext uri="{BB962C8B-B14F-4D97-AF65-F5344CB8AC3E}">
        <p14:creationId xmlns:p14="http://schemas.microsoft.com/office/powerpoint/2010/main" val="2830434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Questions about the Scope of </a:t>
            </a:r>
            <a:r>
              <a:rPr lang="en-US" sz="3600" b="1" i="1" dirty="0" smtClean="0"/>
              <a:t>Koontz</a:t>
            </a:r>
            <a:endParaRPr lang="en-US" sz="3600" b="1" i="1" dirty="0"/>
          </a:p>
        </p:txBody>
      </p:sp>
      <p:sp>
        <p:nvSpPr>
          <p:cNvPr id="3" name="Subtitle 2"/>
          <p:cNvSpPr>
            <a:spLocks noGrp="1"/>
          </p:cNvSpPr>
          <p:nvPr>
            <p:ph type="subTitle" idx="4294967295"/>
          </p:nvPr>
        </p:nvSpPr>
        <p:spPr>
          <a:xfrm>
            <a:off x="1371600" y="1447800"/>
            <a:ext cx="6553200" cy="4648200"/>
          </a:xfrm>
        </p:spPr>
        <p:txBody>
          <a:bodyPr>
            <a:normAutofit fontScale="92500" lnSpcReduction="10000"/>
          </a:bodyPr>
          <a:lstStyle/>
          <a:p>
            <a:pPr marL="82296" indent="0">
              <a:buNone/>
            </a:pPr>
            <a:r>
              <a:rPr lang="en-US" sz="2200" dirty="0" smtClean="0"/>
              <a:t>What is a “demand”?  How “definite, concrete and specific” does a demand have to be to become a “demand” under Koontz?</a:t>
            </a:r>
          </a:p>
          <a:p>
            <a:pPr marL="82296" indent="0">
              <a:buNone/>
            </a:pPr>
            <a:endParaRPr lang="en-US" sz="2200" dirty="0"/>
          </a:p>
          <a:p>
            <a:pPr marL="82296" indent="0">
              <a:buNone/>
            </a:pPr>
            <a:r>
              <a:rPr lang="en-US" sz="2200" dirty="0" smtClean="0"/>
              <a:t>Can taxes and user fees be takings, and if so when?</a:t>
            </a:r>
          </a:p>
          <a:p>
            <a:pPr marL="82296" indent="0">
              <a:buNone/>
            </a:pPr>
            <a:endParaRPr lang="en-US" sz="2200" dirty="0"/>
          </a:p>
          <a:p>
            <a:pPr marL="82296" indent="0">
              <a:buNone/>
            </a:pPr>
            <a:r>
              <a:rPr lang="en-US" sz="2200" dirty="0" smtClean="0"/>
              <a:t>Are legislative exactions, including legislative fees, subject to a different, more deferential standard of review than ad hoc exactions?</a:t>
            </a:r>
          </a:p>
          <a:p>
            <a:pPr marL="82296" indent="0">
              <a:buNone/>
            </a:pPr>
            <a:endParaRPr lang="en-US" sz="2200" dirty="0"/>
          </a:p>
          <a:p>
            <a:pPr marL="82296" indent="0">
              <a:buNone/>
            </a:pPr>
            <a:r>
              <a:rPr lang="en-US" sz="2200" dirty="0" smtClean="0"/>
              <a:t>How are communities supposed to demonstrate compliance with the essential nexus and rough proportionality tests, </a:t>
            </a:r>
            <a:r>
              <a:rPr lang="en-US" sz="2200" i="1" dirty="0" smtClean="0"/>
              <a:t>especially with respect to exactions that have are merely being proposed</a:t>
            </a:r>
            <a:r>
              <a:rPr lang="en-US" sz="2200" dirty="0" smtClean="0"/>
              <a:t>? </a:t>
            </a:r>
            <a:endParaRPr lang="en-US" sz="2200" dirty="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1950019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304800"/>
            <a:ext cx="8458200" cy="1066800"/>
          </a:xfrm>
        </p:spPr>
        <p:txBody>
          <a:bodyPr>
            <a:normAutofit/>
          </a:bodyPr>
          <a:lstStyle/>
          <a:p>
            <a:r>
              <a:rPr lang="en-US" sz="3600" dirty="0" smtClean="0"/>
              <a:t>Whither Takings Law After </a:t>
            </a:r>
            <a:r>
              <a:rPr lang="en-US" sz="3600" i="1" dirty="0"/>
              <a:t>K</a:t>
            </a:r>
            <a:r>
              <a:rPr lang="en-US" sz="3600" i="1" dirty="0" smtClean="0"/>
              <a:t>oontz</a:t>
            </a:r>
            <a:r>
              <a:rPr lang="en-US" sz="3600" dirty="0" smtClean="0"/>
              <a:t>?</a:t>
            </a:r>
            <a:endParaRPr lang="en-US" sz="3600" b="1" i="1" dirty="0"/>
          </a:p>
        </p:txBody>
      </p:sp>
      <p:sp>
        <p:nvSpPr>
          <p:cNvPr id="3" name="Subtitle 2"/>
          <p:cNvSpPr>
            <a:spLocks noGrp="1"/>
          </p:cNvSpPr>
          <p:nvPr>
            <p:ph type="subTitle" idx="4294967295"/>
          </p:nvPr>
        </p:nvSpPr>
        <p:spPr>
          <a:xfrm>
            <a:off x="1295400" y="1676400"/>
            <a:ext cx="6553200" cy="4267200"/>
          </a:xfrm>
        </p:spPr>
        <p:txBody>
          <a:bodyPr>
            <a:normAutofit fontScale="92500" lnSpcReduction="20000"/>
          </a:bodyPr>
          <a:lstStyle/>
          <a:p>
            <a:pPr marL="82296" indent="0">
              <a:buNone/>
            </a:pPr>
            <a:r>
              <a:rPr lang="en-US" sz="2200" dirty="0" smtClean="0"/>
              <a:t>5/4 Court split on monetary exactions is inherently unstable</a:t>
            </a:r>
          </a:p>
          <a:p>
            <a:pPr marL="82296" indent="0">
              <a:buNone/>
            </a:pPr>
            <a:endParaRPr lang="en-US" sz="2200" dirty="0"/>
          </a:p>
          <a:p>
            <a:pPr marL="82296" indent="0">
              <a:buNone/>
            </a:pPr>
            <a:r>
              <a:rPr lang="en-US" sz="2200" dirty="0" smtClean="0"/>
              <a:t>While apparently in agreement on “failed exactions,” the Court seems to be split on the rationale</a:t>
            </a:r>
          </a:p>
          <a:p>
            <a:pPr marL="82296" indent="0">
              <a:buNone/>
            </a:pPr>
            <a:endParaRPr lang="en-US" sz="2200" dirty="0"/>
          </a:p>
          <a:p>
            <a:pPr marL="82296" indent="0">
              <a:buNone/>
            </a:pPr>
            <a:r>
              <a:rPr lang="en-US" sz="2200" dirty="0" smtClean="0"/>
              <a:t>Does </a:t>
            </a:r>
            <a:r>
              <a:rPr lang="en-US" sz="2200" i="1" dirty="0" smtClean="0"/>
              <a:t>Koontz</a:t>
            </a:r>
            <a:r>
              <a:rPr lang="en-US" sz="2200" dirty="0" smtClean="0"/>
              <a:t> portend revival of “substantially advance” takings test?</a:t>
            </a:r>
          </a:p>
          <a:p>
            <a:pPr marL="82296" indent="0">
              <a:buNone/>
            </a:pPr>
            <a:endParaRPr lang="en-US" sz="2200" dirty="0"/>
          </a:p>
          <a:p>
            <a:pPr marL="82296" indent="0">
              <a:buNone/>
            </a:pPr>
            <a:r>
              <a:rPr lang="en-US" sz="2200" dirty="0" smtClean="0"/>
              <a:t>Does </a:t>
            </a:r>
            <a:r>
              <a:rPr lang="en-US" sz="2200" i="1" dirty="0" smtClean="0"/>
              <a:t>Koontz</a:t>
            </a:r>
            <a:r>
              <a:rPr lang="en-US" sz="2200" dirty="0" smtClean="0"/>
              <a:t> portend more exacting judicial review of local land use regulation generally?</a:t>
            </a:r>
          </a:p>
          <a:p>
            <a:pPr marL="82296" indent="0">
              <a:buNone/>
            </a:pPr>
            <a:endParaRPr lang="en-US" sz="2200" dirty="0"/>
          </a:p>
          <a:p>
            <a:pPr marL="82296" indent="0">
              <a:buNone/>
            </a:pPr>
            <a:r>
              <a:rPr lang="en-US" sz="2200" dirty="0" smtClean="0"/>
              <a:t>Will the Court reverse course as it did in </a:t>
            </a:r>
            <a:r>
              <a:rPr lang="en-US" sz="2200" i="1" dirty="0" smtClean="0"/>
              <a:t>Lingle</a:t>
            </a:r>
            <a:r>
              <a:rPr lang="en-US" sz="2200" dirty="0" smtClean="0"/>
              <a:t>?</a:t>
            </a:r>
          </a:p>
          <a:p>
            <a:pPr marL="82296" indent="0">
              <a:buNone/>
            </a:pPr>
            <a:endParaRPr lang="en-US" sz="2200" dirty="0"/>
          </a:p>
          <a:p>
            <a:pPr marL="82296" indent="0">
              <a:buNone/>
            </a:pPr>
            <a:endParaRPr lang="en-US" sz="2200" dirty="0" smtClean="0"/>
          </a:p>
          <a:p>
            <a:pPr marL="82296" indent="0">
              <a:buNone/>
            </a:pPr>
            <a:endParaRPr lang="en-US" sz="2200" dirty="0"/>
          </a:p>
          <a:p>
            <a:pPr marL="82296" indent="0">
              <a:buNone/>
            </a:pPr>
            <a:endParaRPr lang="en-US" sz="2200" dirty="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2499094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55700" y="304800"/>
            <a:ext cx="8001000" cy="1066800"/>
          </a:xfrm>
        </p:spPr>
        <p:txBody>
          <a:bodyPr>
            <a:normAutofit/>
          </a:bodyPr>
          <a:lstStyle/>
          <a:p>
            <a:r>
              <a:rPr lang="en-US" sz="3600" b="1" i="1" dirty="0" smtClean="0"/>
              <a:t>What to Make of Koontz?</a:t>
            </a:r>
            <a:endParaRPr lang="en-US" sz="3600" b="1" i="1" dirty="0"/>
          </a:p>
        </p:txBody>
      </p:sp>
      <p:sp>
        <p:nvSpPr>
          <p:cNvPr id="3" name="Subtitle 2"/>
          <p:cNvSpPr>
            <a:spLocks noGrp="1"/>
          </p:cNvSpPr>
          <p:nvPr>
            <p:ph type="subTitle" idx="4294967295"/>
          </p:nvPr>
        </p:nvSpPr>
        <p:spPr>
          <a:xfrm>
            <a:off x="1295400" y="1371600"/>
            <a:ext cx="6781800" cy="5181600"/>
          </a:xfrm>
        </p:spPr>
        <p:txBody>
          <a:bodyPr>
            <a:normAutofit/>
          </a:bodyPr>
          <a:lstStyle/>
          <a:p>
            <a:pPr marL="82296" indent="0">
              <a:buNone/>
            </a:pPr>
            <a:endParaRPr lang="en-US" sz="2200" dirty="0" smtClean="0"/>
          </a:p>
          <a:p>
            <a:pPr marL="82296" indent="0" algn="ctr">
              <a:buNone/>
            </a:pPr>
            <a:r>
              <a:rPr lang="en-US" sz="2200" dirty="0" smtClean="0"/>
              <a:t>“</a:t>
            </a:r>
            <a:r>
              <a:rPr lang="en-US" sz="2200" i="1" dirty="0" smtClean="0"/>
              <a:t>Koontz</a:t>
            </a:r>
            <a:r>
              <a:rPr lang="en-US" sz="2200" dirty="0" smtClean="0"/>
              <a:t>: The Very Worst Takings Decision Ever?”</a:t>
            </a:r>
          </a:p>
          <a:p>
            <a:pPr marL="82296" indent="0" algn="ctr">
              <a:buNone/>
            </a:pPr>
            <a:endParaRPr lang="en-US" sz="2200" dirty="0"/>
          </a:p>
          <a:p>
            <a:pPr marL="82296" indent="0" algn="ctr">
              <a:buNone/>
            </a:pPr>
            <a:r>
              <a:rPr lang="en-US" sz="2200" dirty="0" smtClean="0"/>
              <a:t>John Echeverria</a:t>
            </a:r>
          </a:p>
          <a:p>
            <a:pPr marL="82296" indent="0" algn="ctr">
              <a:buNone/>
            </a:pPr>
            <a:endParaRPr lang="en-US" sz="2200" dirty="0"/>
          </a:p>
          <a:p>
            <a:pPr marL="82296" indent="0" algn="ctr">
              <a:buNone/>
            </a:pPr>
            <a:r>
              <a:rPr lang="en-US" sz="2200" i="1" dirty="0" smtClean="0"/>
              <a:t>NYU Environmental Law Review</a:t>
            </a:r>
          </a:p>
          <a:p>
            <a:pPr marL="82296" indent="0" algn="ctr">
              <a:buNone/>
            </a:pPr>
            <a:r>
              <a:rPr lang="en-US" sz="2200" dirty="0" smtClean="0"/>
              <a:t>(forthcoming)</a:t>
            </a:r>
          </a:p>
        </p:txBody>
      </p:sp>
    </p:spTree>
    <p:extLst>
      <p:ext uri="{BB962C8B-B14F-4D97-AF65-F5344CB8AC3E}">
        <p14:creationId xmlns:p14="http://schemas.microsoft.com/office/powerpoint/2010/main" val="1697979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APA Reaction to </a:t>
            </a:r>
            <a:r>
              <a:rPr lang="en-US" sz="3600" b="1" i="1" dirty="0" smtClean="0"/>
              <a:t>Koontz</a:t>
            </a:r>
            <a:endParaRPr lang="en-US" sz="3600" b="1" i="1" dirty="0"/>
          </a:p>
        </p:txBody>
      </p:sp>
      <p:sp>
        <p:nvSpPr>
          <p:cNvPr id="3" name="Subtitle 2"/>
          <p:cNvSpPr>
            <a:spLocks noGrp="1"/>
          </p:cNvSpPr>
          <p:nvPr>
            <p:ph type="subTitle" idx="4294967295"/>
          </p:nvPr>
        </p:nvSpPr>
        <p:spPr>
          <a:xfrm>
            <a:off x="1371600" y="1524000"/>
            <a:ext cx="7772400" cy="5334000"/>
          </a:xfrm>
        </p:spPr>
        <p:txBody>
          <a:bodyPr>
            <a:noAutofit/>
          </a:bodyPr>
          <a:lstStyle/>
          <a:p>
            <a:r>
              <a:rPr lang="en-US" sz="2000" b="1" dirty="0" smtClean="0"/>
              <a:t>CHICAGO</a:t>
            </a:r>
            <a:r>
              <a:rPr lang="en-US" sz="2000" dirty="0" smtClean="0"/>
              <a:t> </a:t>
            </a:r>
            <a:r>
              <a:rPr lang="en-US" sz="2000" dirty="0"/>
              <a:t>— </a:t>
            </a:r>
            <a:r>
              <a:rPr lang="en-US" sz="2000" dirty="0" smtClean="0"/>
              <a:t>“The </a:t>
            </a:r>
            <a:r>
              <a:rPr lang="en-US" sz="2000" dirty="0"/>
              <a:t>American Planning Association (APA) is disappointed with the U.S. Supreme Court's decision in </a:t>
            </a:r>
            <a:r>
              <a:rPr lang="en-US" sz="2000" i="1" dirty="0"/>
              <a:t>Koontz v. St. Johns River Water Management District</a:t>
            </a:r>
            <a:r>
              <a:rPr lang="en-US" sz="2000" dirty="0"/>
              <a:t>. The 5-4 decision is an unnecessary blow to state and local governments attempting to reduce development impacts on the environment as well as engage in good-faith discussions with landowners to determine appropriate mitigation efforts</a:t>
            </a:r>
            <a:r>
              <a:rPr lang="en-US" sz="2000" dirty="0" smtClean="0"/>
              <a:t>.”</a:t>
            </a:r>
          </a:p>
          <a:p>
            <a:endParaRPr lang="en-US" sz="2000" dirty="0"/>
          </a:p>
          <a:p>
            <a:r>
              <a:rPr lang="en-US" sz="2000" dirty="0" smtClean="0"/>
              <a:t>“The </a:t>
            </a:r>
            <a:r>
              <a:rPr lang="en-US" sz="2000" dirty="0"/>
              <a:t>decision expands the "essential nexus" and "rough proportionality" takings tests of the Court's previous decisions in </a:t>
            </a:r>
            <a:r>
              <a:rPr lang="en-US" sz="2000" i="1" dirty="0"/>
              <a:t>Nollan v. California Coastal Commission </a:t>
            </a:r>
            <a:r>
              <a:rPr lang="en-US" sz="2000" dirty="0"/>
              <a:t>(1987) and</a:t>
            </a:r>
            <a:r>
              <a:rPr lang="en-US" sz="2000" i="1" dirty="0"/>
              <a:t> Dolan v. City of Tigard </a:t>
            </a:r>
            <a:r>
              <a:rPr lang="en-US" sz="2000" dirty="0"/>
              <a:t>(1994</a:t>
            </a:r>
            <a:r>
              <a:rPr lang="en-US" sz="2000" dirty="0" smtClean="0"/>
              <a:t>).”</a:t>
            </a:r>
            <a:endParaRPr lang="en-US" sz="2000" dirty="0"/>
          </a:p>
          <a:p>
            <a:pPr marL="82296" indent="0">
              <a:buNone/>
            </a:pPr>
            <a:endParaRPr lang="en-US" sz="2000" dirty="0"/>
          </a:p>
        </p:txBody>
      </p:sp>
    </p:spTree>
    <p:extLst>
      <p:ext uri="{BB962C8B-B14F-4D97-AF65-F5344CB8AC3E}">
        <p14:creationId xmlns:p14="http://schemas.microsoft.com/office/powerpoint/2010/main" val="964280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APA Reaction to </a:t>
            </a:r>
            <a:r>
              <a:rPr lang="en-US" sz="3600" b="1" i="1" dirty="0" smtClean="0"/>
              <a:t>Koontz</a:t>
            </a:r>
            <a:endParaRPr lang="en-US" sz="3600" b="1" i="1" dirty="0"/>
          </a:p>
        </p:txBody>
      </p:sp>
      <p:sp>
        <p:nvSpPr>
          <p:cNvPr id="3" name="Subtitle 2"/>
          <p:cNvSpPr>
            <a:spLocks noGrp="1"/>
          </p:cNvSpPr>
          <p:nvPr>
            <p:ph type="subTitle" idx="4294967295"/>
          </p:nvPr>
        </p:nvSpPr>
        <p:spPr>
          <a:xfrm>
            <a:off x="1371600" y="1524000"/>
            <a:ext cx="7772400" cy="5334000"/>
          </a:xfrm>
        </p:spPr>
        <p:txBody>
          <a:bodyPr>
            <a:noAutofit/>
          </a:bodyPr>
          <a:lstStyle/>
          <a:p>
            <a:r>
              <a:rPr lang="en-US" sz="2000" dirty="0" smtClean="0"/>
              <a:t>“The Court's </a:t>
            </a:r>
            <a:r>
              <a:rPr lang="en-US" sz="2000" dirty="0"/>
              <a:t>decision today has jeopardized local governments' ability to ensure that the costs of new development are fairly born by its developers and users," said W. Paul Farmer, FAICP, CEO of the American Planning Association. "The decision will instill fear in local agencies to even begin mitigation discussions with landowners and discourages them from seeking ways to allow development to actually proceed. The four dissenting justices suggest one course of action: 'Deny the permits.' The majority decision leaves no one certain of which discussions — or required payments — may be subject to heightened scrutiny."</a:t>
            </a:r>
          </a:p>
          <a:p>
            <a:endParaRPr lang="en-US" sz="2000" dirty="0"/>
          </a:p>
        </p:txBody>
      </p:sp>
    </p:spTree>
    <p:extLst>
      <p:ext uri="{BB962C8B-B14F-4D97-AF65-F5344CB8AC3E}">
        <p14:creationId xmlns:p14="http://schemas.microsoft.com/office/powerpoint/2010/main" val="153448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b="1" dirty="0" smtClean="0"/>
              <a:t>Promising Snippets for Government Defendants . . . </a:t>
            </a:r>
            <a:endParaRPr lang="en-US" sz="3600" b="1" i="1" dirty="0"/>
          </a:p>
        </p:txBody>
      </p:sp>
      <p:sp>
        <p:nvSpPr>
          <p:cNvPr id="3" name="Subtitle 2"/>
          <p:cNvSpPr>
            <a:spLocks noGrp="1"/>
          </p:cNvSpPr>
          <p:nvPr>
            <p:ph type="subTitle" idx="4294967295"/>
          </p:nvPr>
        </p:nvSpPr>
        <p:spPr>
          <a:xfrm>
            <a:off x="1752600" y="1600200"/>
            <a:ext cx="6324600" cy="4343400"/>
          </a:xfrm>
        </p:spPr>
        <p:txBody>
          <a:bodyPr>
            <a:normAutofit fontScale="92500" lnSpcReduction="10000"/>
          </a:bodyPr>
          <a:lstStyle/>
          <a:p>
            <a:pPr marL="82296" indent="0">
              <a:buNone/>
            </a:pPr>
            <a:r>
              <a:rPr lang="en-US" sz="2200" dirty="0" smtClean="0"/>
              <a:t>-- “[M]any proposed land uses threaten to impose costs on the public that dedications of property can offset.”</a:t>
            </a:r>
          </a:p>
          <a:p>
            <a:pPr marL="82296" indent="0">
              <a:buNone/>
            </a:pPr>
            <a:endParaRPr lang="en-US" sz="2200" dirty="0" smtClean="0"/>
          </a:p>
          <a:p>
            <a:pPr marL="82296" indent="0">
              <a:buNone/>
            </a:pPr>
            <a:r>
              <a:rPr lang="en-US" sz="2200" dirty="0" smtClean="0"/>
              <a:t>--“Insisting that landowners internalize the negative externalities of their conduct is a hallmark of responsible land-use policy, and we have long sustained such regulations against constitutional attack. </a:t>
            </a:r>
            <a:r>
              <a:rPr lang="en-US" sz="2200" i="1" dirty="0" smtClean="0"/>
              <a:t>See Village of Euclid v.  Ambler Realty Co</a:t>
            </a:r>
            <a:r>
              <a:rPr lang="en-US" sz="2200" dirty="0" smtClean="0"/>
              <a:t>.”</a:t>
            </a:r>
          </a:p>
          <a:p>
            <a:pPr marL="82296" indent="0">
              <a:buNone/>
            </a:pPr>
            <a:endParaRPr lang="en-US" sz="2200" dirty="0" smtClean="0"/>
          </a:p>
          <a:p>
            <a:pPr marL="82296" indent="0">
              <a:buNone/>
            </a:pPr>
            <a:r>
              <a:rPr lang="en-US" sz="2200" dirty="0" smtClean="0"/>
              <a:t>--“Our precedents . . . enable permitting authorities to insist that applicants bear the full costs of their proposals.”</a:t>
            </a:r>
            <a:endParaRPr lang="en-US" sz="2200" dirty="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944329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90600" y="609600"/>
            <a:ext cx="8001000" cy="1066800"/>
          </a:xfrm>
        </p:spPr>
        <p:txBody>
          <a:bodyPr>
            <a:normAutofit/>
          </a:bodyPr>
          <a:lstStyle/>
          <a:p>
            <a:r>
              <a:rPr lang="en-US" sz="3600" dirty="0" smtClean="0"/>
              <a:t>Why is </a:t>
            </a:r>
            <a:r>
              <a:rPr lang="en-US" sz="3600" i="1" dirty="0" smtClean="0"/>
              <a:t>Koontz</a:t>
            </a:r>
            <a:r>
              <a:rPr lang="en-US" sz="3600" dirty="0" smtClean="0"/>
              <a:t> so darn awful?</a:t>
            </a:r>
            <a:endParaRPr lang="en-US" sz="3600" b="1" i="1" dirty="0"/>
          </a:p>
        </p:txBody>
      </p:sp>
      <p:sp>
        <p:nvSpPr>
          <p:cNvPr id="3" name="Subtitle 2"/>
          <p:cNvSpPr>
            <a:spLocks noGrp="1"/>
          </p:cNvSpPr>
          <p:nvPr>
            <p:ph type="subTitle" idx="4294967295"/>
          </p:nvPr>
        </p:nvSpPr>
        <p:spPr>
          <a:xfrm>
            <a:off x="1219200" y="2438400"/>
            <a:ext cx="6629400" cy="3276600"/>
          </a:xfrm>
        </p:spPr>
        <p:txBody>
          <a:bodyPr>
            <a:normAutofit/>
          </a:bodyPr>
          <a:lstStyle/>
          <a:p>
            <a:pPr marL="82296" indent="0">
              <a:buNone/>
            </a:pPr>
            <a:r>
              <a:rPr lang="en-US" sz="2400" dirty="0" smtClean="0"/>
              <a:t>Legally incoherent.</a:t>
            </a:r>
          </a:p>
          <a:p>
            <a:pPr marL="82296" indent="0">
              <a:buNone/>
            </a:pPr>
            <a:endParaRPr lang="en-US" sz="2200" dirty="0"/>
          </a:p>
          <a:p>
            <a:pPr marL="82296" indent="0">
              <a:buNone/>
            </a:pPr>
            <a:r>
              <a:rPr lang="en-US" sz="2400" dirty="0" smtClean="0"/>
              <a:t>Negative practical implications for communities and developers alike</a:t>
            </a:r>
            <a:r>
              <a:rPr lang="en-US" sz="2400" dirty="0"/>
              <a:t>.</a:t>
            </a:r>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1096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457200"/>
            <a:ext cx="8001000" cy="1066800"/>
          </a:xfrm>
        </p:spPr>
        <p:txBody>
          <a:bodyPr>
            <a:normAutofit fontScale="90000"/>
          </a:bodyPr>
          <a:lstStyle/>
          <a:p>
            <a:r>
              <a:rPr lang="en-US" sz="3600" dirty="0" smtClean="0"/>
              <a:t>Legal Incoherence of Applying </a:t>
            </a:r>
            <a:r>
              <a:rPr lang="en-US" sz="3600" i="1" dirty="0" smtClean="0"/>
              <a:t>Nollan/Dolan</a:t>
            </a:r>
            <a:r>
              <a:rPr lang="en-US" sz="3600" dirty="0" smtClean="0"/>
              <a:t> to Monetary Fees</a:t>
            </a:r>
            <a:endParaRPr lang="en-US" sz="3600" b="1" i="1" dirty="0"/>
          </a:p>
        </p:txBody>
      </p:sp>
      <p:sp>
        <p:nvSpPr>
          <p:cNvPr id="3" name="Subtitle 2"/>
          <p:cNvSpPr>
            <a:spLocks noGrp="1"/>
          </p:cNvSpPr>
          <p:nvPr>
            <p:ph type="subTitle" idx="4294967295"/>
          </p:nvPr>
        </p:nvSpPr>
        <p:spPr>
          <a:xfrm>
            <a:off x="1295400" y="1676400"/>
            <a:ext cx="6553200" cy="4343400"/>
          </a:xfrm>
        </p:spPr>
        <p:txBody>
          <a:bodyPr>
            <a:normAutofit fontScale="85000" lnSpcReduction="20000"/>
          </a:bodyPr>
          <a:lstStyle/>
          <a:p>
            <a:pPr marL="82296" indent="0">
              <a:buNone/>
            </a:pPr>
            <a:r>
              <a:rPr lang="en-US" sz="2400" dirty="0" smtClean="0"/>
              <a:t>Predicate for applying </a:t>
            </a:r>
            <a:r>
              <a:rPr lang="en-US" sz="2400" i="1" dirty="0" smtClean="0"/>
              <a:t>Nollan/Dolan</a:t>
            </a:r>
            <a:r>
              <a:rPr lang="en-US" sz="2400" dirty="0" smtClean="0"/>
              <a:t> is that condition, considered independently, would constitute a </a:t>
            </a:r>
            <a:r>
              <a:rPr lang="en-US" sz="2400" i="1" dirty="0" smtClean="0"/>
              <a:t>per se </a:t>
            </a:r>
            <a:r>
              <a:rPr lang="en-US" sz="2400" dirty="0" smtClean="0"/>
              <a:t>taking.</a:t>
            </a:r>
          </a:p>
          <a:p>
            <a:pPr marL="82296" indent="0">
              <a:buNone/>
            </a:pPr>
            <a:endParaRPr lang="en-US" sz="2400" dirty="0"/>
          </a:p>
          <a:p>
            <a:pPr marL="82296" indent="0">
              <a:buNone/>
            </a:pPr>
            <a:r>
              <a:rPr lang="en-US" sz="2400" dirty="0" smtClean="0"/>
              <a:t>Imposition of generalized financial liability is </a:t>
            </a:r>
            <a:r>
              <a:rPr lang="en-US" sz="2400" i="1" dirty="0" smtClean="0"/>
              <a:t>not</a:t>
            </a:r>
            <a:r>
              <a:rPr lang="en-US" sz="2400" dirty="0" smtClean="0"/>
              <a:t> a taking under </a:t>
            </a:r>
            <a:r>
              <a:rPr lang="en-US" sz="2400" i="1" dirty="0" smtClean="0"/>
              <a:t>Eastern Enterprises</a:t>
            </a:r>
            <a:r>
              <a:rPr lang="en-US" sz="2400" dirty="0" smtClean="0"/>
              <a:t>.</a:t>
            </a:r>
          </a:p>
          <a:p>
            <a:pPr marL="82296" indent="0">
              <a:buNone/>
            </a:pPr>
            <a:endParaRPr lang="en-US" sz="2400" dirty="0"/>
          </a:p>
          <a:p>
            <a:pPr marL="82296" indent="0">
              <a:buNone/>
            </a:pPr>
            <a:r>
              <a:rPr lang="en-US" sz="2400" dirty="0" smtClean="0"/>
              <a:t>The “direct link” between the condition and a specific piece of real estate cannot by itself justify applying </a:t>
            </a:r>
            <a:r>
              <a:rPr lang="en-US" sz="2400" i="1" dirty="0" smtClean="0"/>
              <a:t>Nollan/Dolan.</a:t>
            </a:r>
          </a:p>
          <a:p>
            <a:pPr marL="82296" indent="0">
              <a:buNone/>
            </a:pPr>
            <a:endParaRPr lang="en-US" sz="2400" i="1" dirty="0"/>
          </a:p>
          <a:p>
            <a:pPr marL="82296" indent="0">
              <a:buNone/>
            </a:pPr>
            <a:r>
              <a:rPr lang="en-US" sz="2400" dirty="0" smtClean="0"/>
              <a:t>Nor does the direct link justify treating a fee as a </a:t>
            </a:r>
            <a:r>
              <a:rPr lang="en-US" sz="2400" i="1" dirty="0" smtClean="0"/>
              <a:t>per se </a:t>
            </a:r>
            <a:r>
              <a:rPr lang="en-US" sz="2400" dirty="0" smtClean="0"/>
              <a:t>taking and, if it did, a fee condition would be a </a:t>
            </a:r>
            <a:r>
              <a:rPr lang="en-US" sz="2400" i="1" dirty="0" smtClean="0"/>
              <a:t>per se </a:t>
            </a:r>
            <a:r>
              <a:rPr lang="en-US" sz="2400" dirty="0" smtClean="0"/>
              <a:t>taking, not a potential taking under </a:t>
            </a:r>
            <a:r>
              <a:rPr lang="en-US" sz="2400" i="1" dirty="0" smtClean="0"/>
              <a:t>Nollan</a:t>
            </a:r>
            <a:r>
              <a:rPr lang="en-US" sz="2400" dirty="0" smtClean="0"/>
              <a:t> and </a:t>
            </a:r>
            <a:r>
              <a:rPr lang="en-US" sz="2400" i="1" dirty="0" smtClean="0"/>
              <a:t>Dolan</a:t>
            </a:r>
            <a:r>
              <a:rPr lang="en-US" sz="2400" dirty="0" smtClean="0"/>
              <a:t>.</a:t>
            </a:r>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3312675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457200"/>
            <a:ext cx="8001000" cy="1066800"/>
          </a:xfrm>
        </p:spPr>
        <p:txBody>
          <a:bodyPr>
            <a:normAutofit fontScale="90000"/>
          </a:bodyPr>
          <a:lstStyle/>
          <a:p>
            <a:r>
              <a:rPr lang="en-US" sz="3600" dirty="0" smtClean="0"/>
              <a:t>Legal Incoherence of Applying </a:t>
            </a:r>
            <a:r>
              <a:rPr lang="en-US" sz="3600" i="1" dirty="0" smtClean="0"/>
              <a:t>Nollan/Dolan</a:t>
            </a:r>
            <a:r>
              <a:rPr lang="en-US" sz="3600" dirty="0" smtClean="0"/>
              <a:t> to Monetary Fees</a:t>
            </a:r>
            <a:endParaRPr lang="en-US" sz="3600" b="1" i="1" dirty="0"/>
          </a:p>
        </p:txBody>
      </p:sp>
      <p:sp>
        <p:nvSpPr>
          <p:cNvPr id="3" name="Subtitle 2"/>
          <p:cNvSpPr>
            <a:spLocks noGrp="1"/>
          </p:cNvSpPr>
          <p:nvPr>
            <p:ph type="subTitle" idx="4294967295"/>
          </p:nvPr>
        </p:nvSpPr>
        <p:spPr>
          <a:xfrm>
            <a:off x="1295400" y="1676400"/>
            <a:ext cx="6553200" cy="4343400"/>
          </a:xfrm>
        </p:spPr>
        <p:txBody>
          <a:bodyPr>
            <a:normAutofit fontScale="92500" lnSpcReduction="20000"/>
          </a:bodyPr>
          <a:lstStyle/>
          <a:p>
            <a:pPr marL="82296" indent="0">
              <a:buNone/>
            </a:pPr>
            <a:r>
              <a:rPr lang="en-US" sz="2400" dirty="0" smtClean="0"/>
              <a:t>Is the Court really applying an ersatz version of the discredited substantially advance takings test?</a:t>
            </a:r>
          </a:p>
          <a:p>
            <a:pPr marL="82296" indent="0">
              <a:buNone/>
            </a:pPr>
            <a:endParaRPr lang="en-US" sz="2400" dirty="0"/>
          </a:p>
          <a:p>
            <a:pPr marL="82296" indent="0">
              <a:buNone/>
            </a:pPr>
            <a:r>
              <a:rPr lang="en-US" sz="2400" dirty="0" smtClean="0"/>
              <a:t>“[T]his </a:t>
            </a:r>
            <a:r>
              <a:rPr lang="en-US" sz="2400" dirty="0"/>
              <a:t>case implicates the central concern of </a:t>
            </a:r>
            <a:r>
              <a:rPr lang="en-US" sz="2400" i="1" dirty="0" smtClean="0">
                <a:solidFill>
                  <a:schemeClr val="tx2"/>
                </a:solidFill>
              </a:rPr>
              <a:t>Nollan </a:t>
            </a:r>
            <a:r>
              <a:rPr lang="en-US" sz="2400" dirty="0" smtClean="0">
                <a:solidFill>
                  <a:schemeClr val="tx2"/>
                </a:solidFill>
              </a:rPr>
              <a:t>and </a:t>
            </a:r>
            <a:r>
              <a:rPr lang="en-US" sz="2400" i="1" dirty="0" smtClean="0">
                <a:solidFill>
                  <a:schemeClr val="tx2"/>
                </a:solidFill>
              </a:rPr>
              <a:t>Dolan</a:t>
            </a:r>
            <a:r>
              <a:rPr lang="en-US" sz="2400" dirty="0" smtClean="0">
                <a:solidFill>
                  <a:schemeClr val="tx2"/>
                </a:solidFill>
              </a:rPr>
              <a:t>:</a:t>
            </a:r>
            <a:r>
              <a:rPr lang="en-US" sz="2400" dirty="0" smtClean="0"/>
              <a:t> </a:t>
            </a:r>
            <a:r>
              <a:rPr lang="en-US" sz="2400" dirty="0"/>
              <a:t>the risk that the government may use its substantial power and discretion in land-use permitting to pursue governmental ends that lack an essential nexus and rough proportionality to the effects of the proposed new use of the specific property at issue, </a:t>
            </a:r>
            <a:r>
              <a:rPr lang="en-US" sz="2400" i="1" dirty="0"/>
              <a:t>thereby diminishing without justification the value of the </a:t>
            </a:r>
            <a:r>
              <a:rPr lang="en-US" sz="2400" i="1" dirty="0" smtClean="0"/>
              <a:t>property</a:t>
            </a:r>
            <a:r>
              <a:rPr lang="en-US" sz="2400" dirty="0" smtClean="0"/>
              <a:t>.”</a:t>
            </a:r>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409890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8001000" cy="1066800"/>
          </a:xfrm>
        </p:spPr>
        <p:txBody>
          <a:bodyPr/>
          <a:lstStyle/>
          <a:p>
            <a:r>
              <a:rPr lang="en-US" sz="3600" b="1" dirty="0" smtClean="0"/>
              <a:t>What’s a Taking?</a:t>
            </a:r>
            <a:endParaRPr lang="en-US" sz="3600" b="1" dirty="0"/>
          </a:p>
        </p:txBody>
      </p:sp>
      <p:sp>
        <p:nvSpPr>
          <p:cNvPr id="3" name="Subtitle 2"/>
          <p:cNvSpPr>
            <a:spLocks noGrp="1"/>
          </p:cNvSpPr>
          <p:nvPr>
            <p:ph type="subTitle" idx="4294967295"/>
          </p:nvPr>
        </p:nvSpPr>
        <p:spPr>
          <a:xfrm>
            <a:off x="1066800" y="2438400"/>
            <a:ext cx="7162800" cy="3124200"/>
          </a:xfrm>
        </p:spPr>
        <p:txBody>
          <a:bodyPr>
            <a:normAutofit/>
          </a:bodyPr>
          <a:lstStyle/>
          <a:p>
            <a:pPr marL="0" indent="0" algn="ctr">
              <a:buNone/>
            </a:pPr>
            <a:r>
              <a:rPr lang="en-US" sz="4000" dirty="0" smtClean="0"/>
              <a:t>“Nor shall private property be taken for </a:t>
            </a:r>
            <a:r>
              <a:rPr lang="en-US" sz="4000" b="1" dirty="0" smtClean="0"/>
              <a:t>public use</a:t>
            </a:r>
            <a:r>
              <a:rPr lang="en-US" sz="4000" dirty="0" smtClean="0"/>
              <a:t>, without just compensation.”</a:t>
            </a:r>
          </a:p>
          <a:p>
            <a:pPr marL="0" indent="0" algn="l">
              <a:buNone/>
            </a:pPr>
            <a:endParaRPr lang="en-US" sz="1800" dirty="0"/>
          </a:p>
        </p:txBody>
      </p:sp>
    </p:spTree>
    <p:extLst>
      <p:ext uri="{BB962C8B-B14F-4D97-AF65-F5344CB8AC3E}">
        <p14:creationId xmlns:p14="http://schemas.microsoft.com/office/powerpoint/2010/main" val="2691473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457200"/>
            <a:ext cx="8001000" cy="1066800"/>
          </a:xfrm>
        </p:spPr>
        <p:txBody>
          <a:bodyPr>
            <a:normAutofit fontScale="90000"/>
          </a:bodyPr>
          <a:lstStyle/>
          <a:p>
            <a:r>
              <a:rPr lang="en-US" sz="3600" dirty="0" smtClean="0"/>
              <a:t>Legal Incoherence of Applying </a:t>
            </a:r>
            <a:r>
              <a:rPr lang="en-US" sz="3600" i="1" dirty="0" smtClean="0"/>
              <a:t>Nollan/Dolan</a:t>
            </a:r>
            <a:r>
              <a:rPr lang="en-US" sz="3600" dirty="0" smtClean="0"/>
              <a:t> to Permit Denials</a:t>
            </a:r>
            <a:endParaRPr lang="en-US" sz="3600" b="1" i="1" dirty="0"/>
          </a:p>
        </p:txBody>
      </p:sp>
      <p:sp>
        <p:nvSpPr>
          <p:cNvPr id="3" name="Subtitle 2"/>
          <p:cNvSpPr>
            <a:spLocks noGrp="1"/>
          </p:cNvSpPr>
          <p:nvPr>
            <p:ph type="subTitle" idx="4294967295"/>
          </p:nvPr>
        </p:nvSpPr>
        <p:spPr>
          <a:xfrm>
            <a:off x="1295400" y="1676400"/>
            <a:ext cx="6553200" cy="4343400"/>
          </a:xfrm>
        </p:spPr>
        <p:txBody>
          <a:bodyPr>
            <a:normAutofit lnSpcReduction="10000"/>
          </a:bodyPr>
          <a:lstStyle/>
          <a:p>
            <a:pPr marL="82296" indent="0">
              <a:buNone/>
            </a:pPr>
            <a:r>
              <a:rPr lang="en-US" sz="2400" i="1" dirty="0" smtClean="0"/>
              <a:t>Nollan</a:t>
            </a:r>
            <a:r>
              <a:rPr lang="en-US" sz="2400" dirty="0" smtClean="0"/>
              <a:t> and </a:t>
            </a:r>
            <a:r>
              <a:rPr lang="en-US" sz="2400" i="1" dirty="0" smtClean="0"/>
              <a:t>Dolan</a:t>
            </a:r>
            <a:r>
              <a:rPr lang="en-US" sz="2400" dirty="0" smtClean="0"/>
              <a:t> are built on the premise that if the government chooses to address the external effects of development by denying a permit, the regulatory takings standards will apply -- so regulatory takings standards should apply when the government denies a permit.</a:t>
            </a:r>
          </a:p>
          <a:p>
            <a:pPr marL="82296" indent="0">
              <a:buNone/>
            </a:pPr>
            <a:endParaRPr lang="en-US" sz="2400" dirty="0"/>
          </a:p>
          <a:p>
            <a:pPr marL="82296" indent="0">
              <a:buNone/>
            </a:pPr>
            <a:r>
              <a:rPr lang="en-US" sz="2400" i="1" dirty="0" smtClean="0"/>
              <a:t>Nollan</a:t>
            </a:r>
            <a:r>
              <a:rPr lang="en-US" sz="2400" dirty="0" smtClean="0"/>
              <a:t> and </a:t>
            </a:r>
            <a:r>
              <a:rPr lang="en-US" sz="2400" i="1" dirty="0" smtClean="0"/>
              <a:t>Dolan</a:t>
            </a:r>
            <a:r>
              <a:rPr lang="en-US" sz="2400" dirty="0" smtClean="0"/>
              <a:t> provide tests for determining whether an exaction amounts to a taking – and cannot logically apply if no exaction has been imposed.</a:t>
            </a:r>
          </a:p>
          <a:p>
            <a:pPr marL="82296" indent="0">
              <a:buNone/>
            </a:pPr>
            <a:endParaRPr lang="en-US" sz="2400" dirty="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2850549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457200"/>
            <a:ext cx="8001000" cy="1066800"/>
          </a:xfrm>
        </p:spPr>
        <p:txBody>
          <a:bodyPr>
            <a:normAutofit fontScale="90000"/>
          </a:bodyPr>
          <a:lstStyle/>
          <a:p>
            <a:r>
              <a:rPr lang="en-US" sz="3600" dirty="0" smtClean="0"/>
              <a:t>Legal Incoherence of Applying </a:t>
            </a:r>
            <a:r>
              <a:rPr lang="en-US" sz="3600" i="1" dirty="0" smtClean="0"/>
              <a:t>Nollan/Dolan</a:t>
            </a:r>
            <a:r>
              <a:rPr lang="en-US" sz="3600" dirty="0" smtClean="0"/>
              <a:t> to Permit Denials</a:t>
            </a:r>
            <a:endParaRPr lang="en-US" sz="3600" b="1" i="1" dirty="0"/>
          </a:p>
        </p:txBody>
      </p:sp>
      <p:sp>
        <p:nvSpPr>
          <p:cNvPr id="3" name="Subtitle 2"/>
          <p:cNvSpPr>
            <a:spLocks noGrp="1"/>
          </p:cNvSpPr>
          <p:nvPr>
            <p:ph type="subTitle" idx="4294967295"/>
          </p:nvPr>
        </p:nvSpPr>
        <p:spPr>
          <a:xfrm>
            <a:off x="1295400" y="1676400"/>
            <a:ext cx="6553200" cy="4343400"/>
          </a:xfrm>
        </p:spPr>
        <p:txBody>
          <a:bodyPr>
            <a:normAutofit fontScale="92500" lnSpcReduction="20000"/>
          </a:bodyPr>
          <a:lstStyle/>
          <a:p>
            <a:pPr marL="82296" indent="0">
              <a:buNone/>
            </a:pPr>
            <a:r>
              <a:rPr lang="en-US" sz="2400" dirty="0" smtClean="0"/>
              <a:t>The unconstitutional conditions doctrine does not justify applying </a:t>
            </a:r>
            <a:r>
              <a:rPr lang="en-US" sz="2400" i="1" dirty="0" smtClean="0"/>
              <a:t>Nollan/Dolan</a:t>
            </a:r>
            <a:r>
              <a:rPr lang="en-US" sz="2400" dirty="0" smtClean="0"/>
              <a:t> to a permit denial: </a:t>
            </a:r>
          </a:p>
          <a:p>
            <a:pPr marL="82296" indent="0">
              <a:buNone/>
            </a:pPr>
            <a:r>
              <a:rPr lang="en-US" sz="2400" dirty="0"/>
              <a:t>	</a:t>
            </a:r>
            <a:r>
              <a:rPr lang="en-US" sz="2400" dirty="0" smtClean="0"/>
              <a:t>-- The Court has recognized that 	</a:t>
            </a:r>
            <a:r>
              <a:rPr lang="en-US" sz="2400" i="1" dirty="0" smtClean="0"/>
              <a:t>Nollan</a:t>
            </a:r>
            <a:r>
              <a:rPr lang="en-US" sz="2400" dirty="0" smtClean="0"/>
              <a:t> and </a:t>
            </a:r>
            <a:r>
              <a:rPr lang="en-US" sz="2400" i="1" dirty="0" smtClean="0"/>
              <a:t>Dolan</a:t>
            </a:r>
            <a:r>
              <a:rPr lang="en-US" sz="2400" dirty="0" smtClean="0"/>
              <a:t> are a “special 	application” of the unconstitutional 	conditions doctrine -- which 	recognizes that a different test 	applies to denial of a permit than to 	the imposition of an exaction.</a:t>
            </a:r>
          </a:p>
          <a:p>
            <a:pPr marL="82296" indent="0">
              <a:buNone/>
            </a:pPr>
            <a:r>
              <a:rPr lang="en-US" sz="2400" dirty="0"/>
              <a:t>	</a:t>
            </a:r>
            <a:r>
              <a:rPr lang="en-US" sz="2400" dirty="0" smtClean="0"/>
              <a:t>-- The unconstitutional conditions  	doctrine cannot make up for the fact 	that a 	permit denial involves no 	exaction that triggers </a:t>
            </a:r>
            <a:r>
              <a:rPr lang="en-US" sz="2400" i="1" dirty="0" smtClean="0"/>
              <a:t>Nollan/Dolan</a:t>
            </a:r>
            <a:r>
              <a:rPr lang="en-US" sz="2400" dirty="0" smtClean="0"/>
              <a:t>.</a:t>
            </a:r>
          </a:p>
          <a:p>
            <a:pPr marL="82296" indent="0">
              <a:buNone/>
            </a:pPr>
            <a:endParaRPr lang="en-US" sz="2400" dirty="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82296" indent="0">
              <a:buNone/>
            </a:pPr>
            <a:endParaRPr lang="en-US" sz="2400" dirty="0"/>
          </a:p>
          <a:p>
            <a:pPr marL="82296" indent="0">
              <a:buNone/>
            </a:pPr>
            <a:endParaRPr lang="en-US" sz="2400" dirty="0" smtClean="0"/>
          </a:p>
          <a:p>
            <a:pPr marL="539496" indent="-457200">
              <a:buAutoNum type="arabicPeriod"/>
            </a:pPr>
            <a:endParaRPr lang="en-US" sz="2200" dirty="0" smtClean="0"/>
          </a:p>
          <a:p>
            <a:pPr marL="539496" indent="-457200">
              <a:buAutoNum type="arabicPeriod"/>
            </a:pPr>
            <a:endParaRPr lang="en-US" sz="2200" dirty="0"/>
          </a:p>
        </p:txBody>
      </p:sp>
    </p:spTree>
    <p:extLst>
      <p:ext uri="{BB962C8B-B14F-4D97-AF65-F5344CB8AC3E}">
        <p14:creationId xmlns:p14="http://schemas.microsoft.com/office/powerpoint/2010/main" val="2568264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What are Practical Implications of</a:t>
            </a:r>
            <a:r>
              <a:rPr lang="en-US" sz="3600" b="1" dirty="0" smtClean="0"/>
              <a:t> </a:t>
            </a:r>
            <a:r>
              <a:rPr lang="en-US" sz="3600" b="1" i="1" dirty="0" smtClean="0"/>
              <a:t>Koontz?</a:t>
            </a:r>
            <a:endParaRPr lang="en-US" sz="3600" b="1" dirty="0"/>
          </a:p>
        </p:txBody>
      </p:sp>
      <p:sp>
        <p:nvSpPr>
          <p:cNvPr id="3" name="Subtitle 2"/>
          <p:cNvSpPr>
            <a:spLocks noGrp="1"/>
          </p:cNvSpPr>
          <p:nvPr>
            <p:ph type="subTitle" idx="4294967295"/>
          </p:nvPr>
        </p:nvSpPr>
        <p:spPr>
          <a:xfrm>
            <a:off x="990600" y="2286000"/>
            <a:ext cx="6629400" cy="5181600"/>
          </a:xfrm>
        </p:spPr>
        <p:txBody>
          <a:bodyPr>
            <a:normAutofit/>
          </a:bodyPr>
          <a:lstStyle/>
          <a:p>
            <a:pPr marL="82296" indent="0">
              <a:buNone/>
            </a:pPr>
            <a:r>
              <a:rPr lang="en-US" sz="2200" dirty="0" smtClean="0"/>
              <a:t>“</a:t>
            </a:r>
            <a:r>
              <a:rPr lang="en-US" sz="2400" dirty="0" smtClean="0"/>
              <a:t>For </a:t>
            </a:r>
            <a:r>
              <a:rPr lang="en-US" sz="2400" dirty="0"/>
              <a:t>the folks in this country and Florida . . . , it will give them </a:t>
            </a:r>
            <a:r>
              <a:rPr lang="en-US" sz="2400" b="1" dirty="0"/>
              <a:t>a bigger stick </a:t>
            </a:r>
            <a:r>
              <a:rPr lang="en-US" sz="2400" dirty="0"/>
              <a:t>to take into court in the future to fight these types of </a:t>
            </a:r>
            <a:r>
              <a:rPr lang="en-US" sz="2400" dirty="0" smtClean="0"/>
              <a:t>cases.”</a:t>
            </a:r>
          </a:p>
          <a:p>
            <a:pPr marL="82296" indent="0">
              <a:buNone/>
            </a:pPr>
            <a:endParaRPr lang="en-US" sz="2400" dirty="0"/>
          </a:p>
          <a:p>
            <a:pPr marL="82296" indent="0">
              <a:buNone/>
            </a:pPr>
            <a:r>
              <a:rPr lang="en-US" sz="2400" dirty="0" smtClean="0"/>
              <a:t>		- Coy Koontz, Jr., quoted in</a:t>
            </a:r>
          </a:p>
          <a:p>
            <a:pPr marL="82296" indent="0">
              <a:buNone/>
            </a:pPr>
            <a:r>
              <a:rPr lang="en-US" sz="2400" dirty="0" smtClean="0"/>
              <a:t>		</a:t>
            </a:r>
            <a:r>
              <a:rPr lang="en-US" sz="2400" i="1" dirty="0" smtClean="0"/>
              <a:t>Greenwire</a:t>
            </a:r>
            <a:r>
              <a:rPr lang="en-US" sz="2400" dirty="0" smtClean="0"/>
              <a:t> </a:t>
            </a:r>
            <a:r>
              <a:rPr lang="en-US" sz="2400" dirty="0"/>
              <a:t>(June 26, 2013) </a:t>
            </a:r>
            <a:endParaRPr lang="en-US" sz="2200" dirty="0"/>
          </a:p>
        </p:txBody>
      </p:sp>
    </p:spTree>
    <p:extLst>
      <p:ext uri="{BB962C8B-B14F-4D97-AF65-F5344CB8AC3E}">
        <p14:creationId xmlns:p14="http://schemas.microsoft.com/office/powerpoint/2010/main" val="205290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Practical Implications of</a:t>
            </a:r>
            <a:r>
              <a:rPr lang="en-US" sz="3600" b="1" dirty="0" smtClean="0"/>
              <a:t> </a:t>
            </a:r>
            <a:r>
              <a:rPr lang="en-US" sz="3600" b="1" i="1" dirty="0" smtClean="0"/>
              <a:t>Koontz</a:t>
            </a:r>
            <a:br>
              <a:rPr lang="en-US" sz="3600" b="1" i="1" dirty="0" smtClean="0"/>
            </a:br>
            <a:r>
              <a:rPr lang="en-US" sz="3600" dirty="0" smtClean="0"/>
              <a:t>Ruling on Fees</a:t>
            </a:r>
            <a:endParaRPr lang="en-US" sz="3600" b="1" dirty="0"/>
          </a:p>
        </p:txBody>
      </p:sp>
      <p:sp>
        <p:nvSpPr>
          <p:cNvPr id="3" name="Subtitle 2"/>
          <p:cNvSpPr>
            <a:spLocks noGrp="1"/>
          </p:cNvSpPr>
          <p:nvPr>
            <p:ph type="subTitle" idx="4294967295"/>
          </p:nvPr>
        </p:nvSpPr>
        <p:spPr>
          <a:xfrm>
            <a:off x="1219200" y="1524000"/>
            <a:ext cx="6629400" cy="5181600"/>
          </a:xfrm>
        </p:spPr>
        <p:txBody>
          <a:bodyPr>
            <a:normAutofit fontScale="92500" lnSpcReduction="10000"/>
          </a:bodyPr>
          <a:lstStyle/>
          <a:p>
            <a:pPr marL="82296" indent="0">
              <a:buNone/>
            </a:pPr>
            <a:r>
              <a:rPr lang="en-US" sz="2200" dirty="0" smtClean="0"/>
              <a:t>-- </a:t>
            </a:r>
            <a:r>
              <a:rPr lang="en-US" sz="2200" dirty="0"/>
              <a:t>W</a:t>
            </a:r>
            <a:r>
              <a:rPr lang="en-US" sz="2200" dirty="0" smtClean="0"/>
              <a:t>ill lead to more intrusive judicial second guessing of local land use decisions.</a:t>
            </a:r>
          </a:p>
          <a:p>
            <a:pPr marL="82296" indent="0">
              <a:buNone/>
            </a:pPr>
            <a:endParaRPr lang="en-US" sz="2200" dirty="0"/>
          </a:p>
          <a:p>
            <a:pPr marL="82296" indent="0">
              <a:buNone/>
            </a:pPr>
            <a:r>
              <a:rPr lang="en-US" sz="2200" dirty="0" smtClean="0"/>
              <a:t>-- Will </a:t>
            </a:r>
            <a:r>
              <a:rPr lang="en-US" sz="2200" dirty="0"/>
              <a:t>l</a:t>
            </a:r>
            <a:r>
              <a:rPr lang="en-US" sz="2200" dirty="0" smtClean="0"/>
              <a:t>ead to more cumbersome, time consuming, expensive local administrative proceedings.</a:t>
            </a:r>
          </a:p>
          <a:p>
            <a:pPr marL="82296" indent="0">
              <a:buNone/>
            </a:pPr>
            <a:endParaRPr lang="en-US" sz="2200" dirty="0"/>
          </a:p>
          <a:p>
            <a:pPr marL="82296" indent="0">
              <a:buNone/>
            </a:pPr>
            <a:r>
              <a:rPr lang="en-US" sz="2200" dirty="0" smtClean="0"/>
              <a:t>-- Will lead to more litigation.</a:t>
            </a:r>
          </a:p>
          <a:p>
            <a:pPr marL="82296" indent="0">
              <a:buNone/>
            </a:pPr>
            <a:endParaRPr lang="en-US" sz="2200" dirty="0"/>
          </a:p>
          <a:p>
            <a:pPr marL="82296" indent="0">
              <a:buNone/>
            </a:pPr>
            <a:r>
              <a:rPr lang="en-US" sz="2200" dirty="0" smtClean="0"/>
              <a:t>-- Will likely lead to more unmitigated adverse effects from development on communities.</a:t>
            </a:r>
          </a:p>
          <a:p>
            <a:pPr marL="82296" indent="0">
              <a:buNone/>
            </a:pPr>
            <a:endParaRPr lang="en-US" sz="2200" dirty="0" smtClean="0"/>
          </a:p>
          <a:p>
            <a:pPr marL="82296" indent="0">
              <a:buNone/>
            </a:pPr>
            <a:r>
              <a:rPr lang="en-US" sz="2200" dirty="0" smtClean="0"/>
              <a:t>-- The costs of regulatory delays and preparing nexus/rough proportionality studies will likely ultimately fall on developers.  (What were they thinking in supporting Koontz?)</a:t>
            </a:r>
            <a:endParaRPr lang="en-US" sz="2200" dirty="0"/>
          </a:p>
          <a:p>
            <a:pPr marL="82296" indent="0">
              <a:buNone/>
            </a:pPr>
            <a:r>
              <a:rPr lang="en-US" sz="2200" dirty="0"/>
              <a:t>	</a:t>
            </a:r>
          </a:p>
        </p:txBody>
      </p:sp>
    </p:spTree>
    <p:extLst>
      <p:ext uri="{BB962C8B-B14F-4D97-AF65-F5344CB8AC3E}">
        <p14:creationId xmlns:p14="http://schemas.microsoft.com/office/powerpoint/2010/main" val="1459667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Practical Implications of</a:t>
            </a:r>
            <a:r>
              <a:rPr lang="en-US" sz="3600" b="1" dirty="0" smtClean="0"/>
              <a:t> </a:t>
            </a:r>
            <a:r>
              <a:rPr lang="en-US" sz="3600" b="1" i="1" dirty="0" smtClean="0"/>
              <a:t>Koontz</a:t>
            </a:r>
            <a:br>
              <a:rPr lang="en-US" sz="3600" b="1" i="1" dirty="0" smtClean="0"/>
            </a:br>
            <a:r>
              <a:rPr lang="en-US" sz="3600" dirty="0" smtClean="0"/>
              <a:t>Ruling on Permit Denials</a:t>
            </a:r>
            <a:endParaRPr lang="en-US" sz="3600" b="1" dirty="0"/>
          </a:p>
        </p:txBody>
      </p:sp>
      <p:sp>
        <p:nvSpPr>
          <p:cNvPr id="3" name="Subtitle 2"/>
          <p:cNvSpPr>
            <a:spLocks noGrp="1"/>
          </p:cNvSpPr>
          <p:nvPr>
            <p:ph type="subTitle" idx="4294967295"/>
          </p:nvPr>
        </p:nvSpPr>
        <p:spPr>
          <a:xfrm>
            <a:off x="1219200" y="1524000"/>
            <a:ext cx="6629400" cy="5181600"/>
          </a:xfrm>
        </p:spPr>
        <p:txBody>
          <a:bodyPr>
            <a:normAutofit fontScale="92500" lnSpcReduction="10000"/>
          </a:bodyPr>
          <a:lstStyle/>
          <a:p>
            <a:pPr marL="82296" indent="0">
              <a:buNone/>
            </a:pPr>
            <a:r>
              <a:rPr lang="en-US" sz="2200" dirty="0" smtClean="0"/>
              <a:t>-- </a:t>
            </a:r>
            <a:r>
              <a:rPr lang="en-US" sz="2200" dirty="0"/>
              <a:t>W</a:t>
            </a:r>
            <a:r>
              <a:rPr lang="en-US" sz="2200" dirty="0" smtClean="0"/>
              <a:t>ill lead to more intrusive judicial second guessing of local land use decisions.</a:t>
            </a:r>
          </a:p>
          <a:p>
            <a:pPr marL="82296" indent="0">
              <a:buNone/>
            </a:pPr>
            <a:endParaRPr lang="en-US" sz="2200" dirty="0"/>
          </a:p>
          <a:p>
            <a:pPr marL="82296" indent="0">
              <a:buNone/>
            </a:pPr>
            <a:r>
              <a:rPr lang="en-US" sz="2200" dirty="0" smtClean="0"/>
              <a:t>-- Will </a:t>
            </a:r>
            <a:r>
              <a:rPr lang="en-US" sz="2200" dirty="0"/>
              <a:t>l</a:t>
            </a:r>
            <a:r>
              <a:rPr lang="en-US" sz="2200" dirty="0" smtClean="0"/>
              <a:t>ead to more cumbersome, time consuming, expensive local administrative proceedings.</a:t>
            </a:r>
          </a:p>
          <a:p>
            <a:pPr marL="82296" indent="0">
              <a:buNone/>
            </a:pPr>
            <a:endParaRPr lang="en-US" sz="2200" dirty="0"/>
          </a:p>
          <a:p>
            <a:pPr marL="82296" indent="0">
              <a:buNone/>
            </a:pPr>
            <a:r>
              <a:rPr lang="en-US" sz="2200" dirty="0" smtClean="0"/>
              <a:t>-- Will lead to more litigation.</a:t>
            </a:r>
          </a:p>
          <a:p>
            <a:pPr marL="82296" indent="0">
              <a:buNone/>
            </a:pPr>
            <a:endParaRPr lang="en-US" sz="2200" dirty="0"/>
          </a:p>
          <a:p>
            <a:pPr marL="82296" indent="0">
              <a:buNone/>
            </a:pPr>
            <a:r>
              <a:rPr lang="en-US" sz="2200" dirty="0" smtClean="0"/>
              <a:t>-- Will likely lead to more unmitigated adverse effects from development on communities.</a:t>
            </a:r>
          </a:p>
          <a:p>
            <a:pPr marL="82296" indent="0">
              <a:buNone/>
            </a:pPr>
            <a:endParaRPr lang="en-US" sz="2200" dirty="0" smtClean="0"/>
          </a:p>
          <a:p>
            <a:pPr marL="82296" indent="0">
              <a:buNone/>
            </a:pPr>
            <a:r>
              <a:rPr lang="en-US" sz="2200" dirty="0" smtClean="0"/>
              <a:t>-- The costs of regulatory delays and preparing nexus/rough proportionality studies will likely ultimately fall on developers.  (What were they thinking in supporting Koontz?)</a:t>
            </a:r>
            <a:endParaRPr lang="en-US" sz="2200" dirty="0"/>
          </a:p>
          <a:p>
            <a:pPr marL="82296" indent="0">
              <a:buNone/>
            </a:pPr>
            <a:r>
              <a:rPr lang="en-US" sz="2200" dirty="0"/>
              <a:t>	</a:t>
            </a:r>
          </a:p>
        </p:txBody>
      </p:sp>
    </p:spTree>
    <p:extLst>
      <p:ext uri="{BB962C8B-B14F-4D97-AF65-F5344CB8AC3E}">
        <p14:creationId xmlns:p14="http://schemas.microsoft.com/office/powerpoint/2010/main" val="2827706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Practical Objections to</a:t>
            </a:r>
            <a:r>
              <a:rPr lang="en-US" sz="3600" b="1" dirty="0" smtClean="0"/>
              <a:t> </a:t>
            </a:r>
            <a:r>
              <a:rPr lang="en-US" sz="3600" b="1" i="1" dirty="0" smtClean="0"/>
              <a:t>Koontz </a:t>
            </a:r>
            <a:r>
              <a:rPr lang="en-US" sz="3600" dirty="0"/>
              <a:t>R</a:t>
            </a:r>
            <a:r>
              <a:rPr lang="en-US" sz="3600" dirty="0" smtClean="0"/>
              <a:t>uling on</a:t>
            </a:r>
            <a:r>
              <a:rPr lang="en-US" sz="3600" b="0" dirty="0" smtClean="0"/>
              <a:t> Permit Denials</a:t>
            </a:r>
            <a:endParaRPr lang="en-US" sz="3600" b="0" dirty="0"/>
          </a:p>
        </p:txBody>
      </p:sp>
      <p:sp>
        <p:nvSpPr>
          <p:cNvPr id="3" name="Subtitle 2"/>
          <p:cNvSpPr>
            <a:spLocks noGrp="1"/>
          </p:cNvSpPr>
          <p:nvPr>
            <p:ph type="subTitle" idx="4294967295"/>
          </p:nvPr>
        </p:nvSpPr>
        <p:spPr>
          <a:xfrm>
            <a:off x="1066800" y="1524000"/>
            <a:ext cx="6629400" cy="5181600"/>
          </a:xfrm>
        </p:spPr>
        <p:txBody>
          <a:bodyPr>
            <a:normAutofit/>
          </a:bodyPr>
          <a:lstStyle/>
          <a:p>
            <a:pPr marL="82296" indent="0">
              <a:buNone/>
            </a:pPr>
            <a:r>
              <a:rPr lang="en-US" sz="2200" dirty="0" smtClean="0"/>
              <a:t>-- Will impose burdensome requirement on local officials, if they wish to engage in serious negotiations with developers, to conduct elaborate analyses of potential exactions before even proposing them.</a:t>
            </a:r>
          </a:p>
          <a:p>
            <a:pPr marL="82296" indent="0">
              <a:buNone/>
            </a:pPr>
            <a:endParaRPr lang="en-US" sz="2200" dirty="0"/>
          </a:p>
          <a:p>
            <a:pPr marL="82296" indent="0">
              <a:buNone/>
            </a:pPr>
            <a:r>
              <a:rPr lang="en-US" sz="2200" dirty="0" smtClean="0"/>
              <a:t>-- In litigation involving potentially enormous municipal liability, will impose impractical requirement on local officials to justify, sometimes years after the fact, conditions that they decided </a:t>
            </a:r>
            <a:r>
              <a:rPr lang="en-US" sz="2200" i="1" dirty="0" smtClean="0"/>
              <a:t>not</a:t>
            </a:r>
            <a:r>
              <a:rPr lang="en-US" sz="2200" dirty="0" smtClean="0"/>
              <a:t> to impose and that may </a:t>
            </a:r>
            <a:r>
              <a:rPr lang="en-US" sz="2200" i="1" dirty="0" smtClean="0"/>
              <a:t>not</a:t>
            </a:r>
            <a:r>
              <a:rPr lang="en-US" sz="2200" dirty="0" smtClean="0"/>
              <a:t> have been spelled out in detail</a:t>
            </a:r>
          </a:p>
          <a:p>
            <a:pPr marL="82296" indent="0">
              <a:buNone/>
            </a:pPr>
            <a:r>
              <a:rPr lang="en-US" sz="2200" dirty="0"/>
              <a:t>	</a:t>
            </a:r>
          </a:p>
        </p:txBody>
      </p:sp>
    </p:spTree>
    <p:extLst>
      <p:ext uri="{BB962C8B-B14F-4D97-AF65-F5344CB8AC3E}">
        <p14:creationId xmlns:p14="http://schemas.microsoft.com/office/powerpoint/2010/main" val="883477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fontScale="90000"/>
          </a:bodyPr>
          <a:lstStyle/>
          <a:p>
            <a:r>
              <a:rPr lang="en-US" sz="3600" dirty="0" smtClean="0"/>
              <a:t>Practical Objections to</a:t>
            </a:r>
            <a:r>
              <a:rPr lang="en-US" sz="3600" b="1" dirty="0" smtClean="0"/>
              <a:t> </a:t>
            </a:r>
            <a:r>
              <a:rPr lang="en-US" sz="3600" b="1" i="1" dirty="0" smtClean="0"/>
              <a:t>Koontz </a:t>
            </a:r>
            <a:r>
              <a:rPr lang="en-US" sz="3600" dirty="0"/>
              <a:t>R</a:t>
            </a:r>
            <a:r>
              <a:rPr lang="en-US" sz="3600" dirty="0" smtClean="0"/>
              <a:t>uling on</a:t>
            </a:r>
            <a:r>
              <a:rPr lang="en-US" sz="3600" b="0" dirty="0" smtClean="0"/>
              <a:t> Permit Denials</a:t>
            </a:r>
            <a:endParaRPr lang="en-US" sz="3600" b="0" dirty="0"/>
          </a:p>
        </p:txBody>
      </p:sp>
      <p:sp>
        <p:nvSpPr>
          <p:cNvPr id="3" name="Subtitle 2"/>
          <p:cNvSpPr>
            <a:spLocks noGrp="1"/>
          </p:cNvSpPr>
          <p:nvPr>
            <p:ph type="subTitle" idx="4294967295"/>
          </p:nvPr>
        </p:nvSpPr>
        <p:spPr>
          <a:xfrm>
            <a:off x="1066800" y="1524000"/>
            <a:ext cx="6629400" cy="5181600"/>
          </a:xfrm>
        </p:spPr>
        <p:txBody>
          <a:bodyPr>
            <a:normAutofit fontScale="85000" lnSpcReduction="20000"/>
          </a:bodyPr>
          <a:lstStyle/>
          <a:p>
            <a:pPr marL="82296" indent="0">
              <a:buNone/>
            </a:pPr>
            <a:r>
              <a:rPr lang="en-US" sz="2200" dirty="0" smtClean="0"/>
              <a:t>-- Will lead to more frequent application denials:</a:t>
            </a:r>
          </a:p>
          <a:p>
            <a:pPr marL="82296" indent="0">
              <a:buNone/>
            </a:pPr>
            <a:endParaRPr lang="en-US" sz="2200" dirty="0"/>
          </a:p>
          <a:p>
            <a:pPr marL="82296" indent="0">
              <a:buNone/>
            </a:pPr>
            <a:r>
              <a:rPr lang="en-US" sz="2200" dirty="0" smtClean="0"/>
              <a:t>“</a:t>
            </a:r>
            <a:r>
              <a:rPr lang="en-US" sz="2400" dirty="0" smtClean="0"/>
              <a:t>If </a:t>
            </a:r>
            <a:r>
              <a:rPr lang="en-US" sz="2400" dirty="0"/>
              <a:t>a local government risked a lawsuit every time it made a suggestion to an applicant about how to meet permitting criteria, it would cease to do so; indeed, the government might desist altogether from communicating with applicants. That hazard is to some extent baked into </a:t>
            </a:r>
            <a:r>
              <a:rPr lang="en-US" sz="2400" i="1" dirty="0"/>
              <a:t>Nollan</a:t>
            </a:r>
            <a:r>
              <a:rPr lang="en-US" sz="2400" dirty="0"/>
              <a:t> and </a:t>
            </a:r>
            <a:r>
              <a:rPr lang="en-US" sz="2400" i="1" dirty="0" smtClean="0"/>
              <a:t>Dolan</a:t>
            </a:r>
            <a:r>
              <a:rPr lang="en-US" sz="2400" dirty="0"/>
              <a:t> </a:t>
            </a:r>
            <a:r>
              <a:rPr lang="en-US" sz="2400" dirty="0" smtClean="0"/>
              <a:t>. . . . But </a:t>
            </a:r>
            <a:r>
              <a:rPr lang="en-US" sz="2400" dirty="0"/>
              <a:t>that danger would rise exponentially if something less than a clear condition—if each idea or proposal offered in the back-and-forth of reconciling diverse interests—triggered </a:t>
            </a:r>
            <a:r>
              <a:rPr lang="en-US" sz="2400" i="1" dirty="0"/>
              <a:t>Nollan</a:t>
            </a:r>
            <a:r>
              <a:rPr lang="en-US" sz="2400" dirty="0"/>
              <a:t>-</a:t>
            </a:r>
            <a:r>
              <a:rPr lang="en-US" sz="2400" i="1" dirty="0"/>
              <a:t>Dolan </a:t>
            </a:r>
            <a:r>
              <a:rPr lang="en-US" sz="2400" dirty="0"/>
              <a:t>scrutiny. At that point</a:t>
            </a:r>
            <a:r>
              <a:rPr lang="en-US" sz="2400" dirty="0" smtClean="0"/>
              <a:t>, no </a:t>
            </a:r>
            <a:r>
              <a:rPr lang="en-US" sz="2400" dirty="0"/>
              <a:t>local government official with a decent lawyer would have a conversation with a developer. Hence the </a:t>
            </a:r>
            <a:r>
              <a:rPr lang="en-US" sz="2400" dirty="0" smtClean="0"/>
              <a:t>need to </a:t>
            </a:r>
            <a:r>
              <a:rPr lang="en-US" sz="2400" dirty="0"/>
              <a:t>reserve </a:t>
            </a:r>
            <a:r>
              <a:rPr lang="en-US" sz="2400" i="1" dirty="0"/>
              <a:t>Nollan</a:t>
            </a:r>
            <a:r>
              <a:rPr lang="en-US" sz="2400" dirty="0"/>
              <a:t> and </a:t>
            </a:r>
            <a:r>
              <a:rPr lang="en-US" sz="2400" i="1" dirty="0"/>
              <a:t>Dolan</a:t>
            </a:r>
            <a:r>
              <a:rPr lang="en-US" sz="2400" dirty="0"/>
              <a:t>, as we always have, for reviewing only what an official demands, not all he says in negotiations</a:t>
            </a:r>
            <a:r>
              <a:rPr lang="en-US" sz="2400" dirty="0" smtClean="0"/>
              <a:t>.”</a:t>
            </a:r>
          </a:p>
          <a:p>
            <a:pPr marL="82296" indent="0">
              <a:buNone/>
            </a:pPr>
            <a:r>
              <a:rPr lang="en-US" sz="2400" dirty="0"/>
              <a:t>	</a:t>
            </a:r>
            <a:r>
              <a:rPr lang="en-US" sz="2400" dirty="0" smtClean="0"/>
              <a:t>		-- Kagan J., in dissent</a:t>
            </a:r>
            <a:endParaRPr lang="en-US" sz="2200" dirty="0" smtClean="0"/>
          </a:p>
          <a:p>
            <a:pPr marL="82296" indent="0">
              <a:buNone/>
            </a:pPr>
            <a:r>
              <a:rPr lang="en-US" sz="2200" dirty="0"/>
              <a:t>	</a:t>
            </a:r>
          </a:p>
        </p:txBody>
      </p:sp>
    </p:spTree>
    <p:extLst>
      <p:ext uri="{BB962C8B-B14F-4D97-AF65-F5344CB8AC3E}">
        <p14:creationId xmlns:p14="http://schemas.microsoft.com/office/powerpoint/2010/main" val="103260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304800"/>
            <a:ext cx="8610600" cy="1066800"/>
          </a:xfrm>
        </p:spPr>
        <p:txBody>
          <a:bodyPr>
            <a:normAutofit fontScale="90000"/>
          </a:bodyPr>
          <a:lstStyle/>
          <a:p>
            <a:r>
              <a:rPr lang="en-US" sz="3600" dirty="0" smtClean="0"/>
              <a:t>Local Government options after </a:t>
            </a:r>
            <a:r>
              <a:rPr lang="en-US" sz="3600" i="1" dirty="0" smtClean="0">
                <a:effectLst/>
              </a:rPr>
              <a:t>Koontz</a:t>
            </a:r>
            <a:endParaRPr lang="en-US" sz="3600" b="1" i="1" dirty="0">
              <a:effectLst/>
            </a:endParaRPr>
          </a:p>
        </p:txBody>
      </p:sp>
      <p:sp>
        <p:nvSpPr>
          <p:cNvPr id="3" name="Subtitle 2"/>
          <p:cNvSpPr>
            <a:spLocks noGrp="1"/>
          </p:cNvSpPr>
          <p:nvPr>
            <p:ph type="subTitle" idx="4294967295"/>
          </p:nvPr>
        </p:nvSpPr>
        <p:spPr>
          <a:xfrm>
            <a:off x="990600" y="1371600"/>
            <a:ext cx="7696200" cy="5257800"/>
          </a:xfrm>
        </p:spPr>
        <p:txBody>
          <a:bodyPr>
            <a:noAutofit/>
          </a:bodyPr>
          <a:lstStyle/>
          <a:p>
            <a:pPr marL="109728" indent="0">
              <a:buNone/>
            </a:pPr>
            <a:r>
              <a:rPr lang="en-US" sz="2000" dirty="0" smtClean="0"/>
              <a:t>1. Negotiate and run risk that proposals rejected by developer will provide basis for </a:t>
            </a:r>
            <a:r>
              <a:rPr lang="en-US" sz="2000" i="1" dirty="0" smtClean="0"/>
              <a:t>Koontz</a:t>
            </a:r>
            <a:r>
              <a:rPr lang="en-US" sz="2000" dirty="0" smtClean="0"/>
              <a:t> suit </a:t>
            </a:r>
          </a:p>
          <a:p>
            <a:pPr marL="109728" indent="0">
              <a:buNone/>
            </a:pPr>
            <a:r>
              <a:rPr lang="en-US" sz="2000" dirty="0"/>
              <a:t>2</a:t>
            </a:r>
            <a:r>
              <a:rPr lang="en-US" sz="2000" dirty="0" smtClean="0"/>
              <a:t>. </a:t>
            </a:r>
            <a:r>
              <a:rPr lang="en-US" sz="2000" dirty="0"/>
              <a:t>Don’t negotiate - </a:t>
            </a:r>
            <a:r>
              <a:rPr lang="en-US" sz="2000" dirty="0" smtClean="0"/>
              <a:t>deny or </a:t>
            </a:r>
            <a:r>
              <a:rPr lang="en-US" sz="2000" dirty="0"/>
              <a:t>approve </a:t>
            </a:r>
            <a:r>
              <a:rPr lang="en-US" sz="2000" dirty="0" smtClean="0"/>
              <a:t>as proposed</a:t>
            </a:r>
            <a:endParaRPr lang="en-US" sz="2000" dirty="0"/>
          </a:p>
          <a:p>
            <a:pPr marL="109728" indent="0">
              <a:buNone/>
            </a:pPr>
            <a:r>
              <a:rPr lang="en-US" sz="2000" dirty="0"/>
              <a:t>3</a:t>
            </a:r>
            <a:r>
              <a:rPr lang="en-US" sz="2000" dirty="0" smtClean="0"/>
              <a:t>. </a:t>
            </a:r>
            <a:r>
              <a:rPr lang="en-US" sz="2000" dirty="0"/>
              <a:t>Facilitate </a:t>
            </a:r>
            <a:r>
              <a:rPr lang="en-US" sz="2000" dirty="0" smtClean="0"/>
              <a:t>negotiation of land use permit to developer </a:t>
            </a:r>
            <a:r>
              <a:rPr lang="en-US" sz="2000" dirty="0"/>
              <a:t>and </a:t>
            </a:r>
            <a:r>
              <a:rPr lang="en-US" sz="2000" dirty="0" smtClean="0"/>
              <a:t>private stakeholders</a:t>
            </a:r>
            <a:endParaRPr lang="en-US" sz="2000" dirty="0"/>
          </a:p>
          <a:p>
            <a:pPr marL="109728" indent="0">
              <a:buNone/>
            </a:pPr>
            <a:r>
              <a:rPr lang="en-US" sz="2000" dirty="0"/>
              <a:t>4</a:t>
            </a:r>
            <a:r>
              <a:rPr lang="en-US" sz="2000" dirty="0" smtClean="0"/>
              <a:t>. </a:t>
            </a:r>
            <a:r>
              <a:rPr lang="en-US" sz="2000" dirty="0"/>
              <a:t>Negotiate without stating </a:t>
            </a:r>
            <a:r>
              <a:rPr lang="en-US" sz="2000" dirty="0" smtClean="0"/>
              <a:t>positions</a:t>
            </a:r>
          </a:p>
          <a:p>
            <a:pPr marL="109728" indent="0">
              <a:buNone/>
            </a:pPr>
            <a:r>
              <a:rPr lang="en-US" sz="2000" dirty="0"/>
              <a:t>5</a:t>
            </a:r>
            <a:r>
              <a:rPr lang="en-US" sz="2000" dirty="0" smtClean="0"/>
              <a:t>.  Negotiate but never articulate a position that is “definite</a:t>
            </a:r>
            <a:r>
              <a:rPr lang="en-US" sz="2000" dirty="0"/>
              <a:t>, concrete </a:t>
            </a:r>
            <a:r>
              <a:rPr lang="en-US" sz="2000" dirty="0" smtClean="0"/>
              <a:t>or specific” </a:t>
            </a:r>
            <a:endParaRPr lang="en-US" sz="2000" dirty="0"/>
          </a:p>
          <a:p>
            <a:pPr marL="109728" indent="0">
              <a:buNone/>
            </a:pPr>
            <a:r>
              <a:rPr lang="en-US" sz="2000" dirty="0"/>
              <a:t>6</a:t>
            </a:r>
            <a:r>
              <a:rPr lang="en-US" sz="2000" dirty="0" smtClean="0"/>
              <a:t>. Attempt to insulate pre-application negotiations from </a:t>
            </a:r>
            <a:r>
              <a:rPr lang="en-US" sz="2000" i="1" dirty="0" smtClean="0"/>
              <a:t>Koontz</a:t>
            </a:r>
            <a:r>
              <a:rPr lang="en-US" sz="2000" dirty="0" smtClean="0"/>
              <a:t> – </a:t>
            </a:r>
            <a:r>
              <a:rPr lang="en-US" sz="2000" i="1" dirty="0" smtClean="0"/>
              <a:t>not</a:t>
            </a:r>
            <a:r>
              <a:rPr lang="en-US" sz="2000" dirty="0" smtClean="0"/>
              <a:t> very promising! </a:t>
            </a:r>
            <a:endParaRPr lang="en-US" sz="2000" dirty="0"/>
          </a:p>
          <a:p>
            <a:pPr marL="109728" indent="0">
              <a:buNone/>
            </a:pPr>
            <a:r>
              <a:rPr lang="en-US" sz="2000" dirty="0" smtClean="0"/>
              <a:t>7.  Invite litigation and attempt to resolve permit conditions through confidential litigation settlement process (!!)</a:t>
            </a:r>
            <a:endParaRPr lang="en-US" sz="2000" dirty="0"/>
          </a:p>
        </p:txBody>
      </p:sp>
    </p:spTree>
    <p:extLst>
      <p:ext uri="{BB962C8B-B14F-4D97-AF65-F5344CB8AC3E}">
        <p14:creationId xmlns:p14="http://schemas.microsoft.com/office/powerpoint/2010/main" val="3562438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304800"/>
            <a:ext cx="8610600" cy="1066800"/>
          </a:xfrm>
        </p:spPr>
        <p:txBody>
          <a:bodyPr>
            <a:normAutofit/>
          </a:bodyPr>
          <a:lstStyle/>
          <a:p>
            <a:r>
              <a:rPr lang="en-US" sz="3600" dirty="0" smtClean="0"/>
              <a:t>Advice</a:t>
            </a:r>
            <a:endParaRPr lang="en-US" sz="3600" b="1" i="1" dirty="0">
              <a:effectLst/>
            </a:endParaRPr>
          </a:p>
        </p:txBody>
      </p:sp>
      <p:sp>
        <p:nvSpPr>
          <p:cNvPr id="3" name="Subtitle 2"/>
          <p:cNvSpPr>
            <a:spLocks noGrp="1"/>
          </p:cNvSpPr>
          <p:nvPr>
            <p:ph type="subTitle" idx="4294967295"/>
          </p:nvPr>
        </p:nvSpPr>
        <p:spPr>
          <a:xfrm>
            <a:off x="990600" y="1371600"/>
            <a:ext cx="7696200" cy="5257800"/>
          </a:xfrm>
        </p:spPr>
        <p:txBody>
          <a:bodyPr>
            <a:noAutofit/>
          </a:bodyPr>
          <a:lstStyle/>
          <a:p>
            <a:pPr marL="109728" indent="0">
              <a:buNone/>
            </a:pPr>
            <a:r>
              <a:rPr lang="en-US" sz="2000" i="1" dirty="0" smtClean="0"/>
              <a:t>Administrative Process</a:t>
            </a:r>
            <a:r>
              <a:rPr lang="en-US" sz="2000" dirty="0" smtClean="0"/>
              <a:t>:</a:t>
            </a:r>
          </a:p>
          <a:p>
            <a:pPr marL="109728" indent="0">
              <a:buNone/>
            </a:pPr>
            <a:endParaRPr lang="en-US" sz="2000" dirty="0"/>
          </a:p>
          <a:p>
            <a:pPr marL="109728" indent="0">
              <a:buNone/>
            </a:pPr>
            <a:r>
              <a:rPr lang="en-US" sz="2000" dirty="0" smtClean="0"/>
              <a:t>Assess vulnerability of municipal land use processes and standards to </a:t>
            </a:r>
            <a:r>
              <a:rPr lang="en-US" sz="2000" i="1" dirty="0" smtClean="0"/>
              <a:t>Nollan</a:t>
            </a:r>
            <a:r>
              <a:rPr lang="en-US" sz="2000" dirty="0" smtClean="0"/>
              <a:t>, </a:t>
            </a:r>
            <a:r>
              <a:rPr lang="en-US" sz="2000" i="1" dirty="0" smtClean="0"/>
              <a:t>Dolan</a:t>
            </a:r>
            <a:r>
              <a:rPr lang="en-US" sz="2000" dirty="0" smtClean="0"/>
              <a:t> and </a:t>
            </a:r>
            <a:r>
              <a:rPr lang="en-US" sz="2000" i="1" dirty="0" smtClean="0"/>
              <a:t>Koontz</a:t>
            </a:r>
            <a:r>
              <a:rPr lang="en-US" sz="2000" dirty="0" smtClean="0"/>
              <a:t> challenges</a:t>
            </a:r>
          </a:p>
          <a:p>
            <a:pPr marL="109728" indent="0">
              <a:buNone/>
            </a:pPr>
            <a:endParaRPr lang="en-US" sz="2000" dirty="0"/>
          </a:p>
          <a:p>
            <a:pPr marL="109728" indent="0">
              <a:buNone/>
            </a:pPr>
            <a:r>
              <a:rPr lang="en-US" sz="2000" dirty="0" smtClean="0"/>
              <a:t>If community decides to reject a development proposal, articulate rationale solely in terms of unacceptable adverse impacts of proposal</a:t>
            </a:r>
          </a:p>
          <a:p>
            <a:pPr marL="566928" indent="-457200">
              <a:buAutoNum type="arabicPeriod"/>
            </a:pPr>
            <a:endParaRPr lang="en-US" sz="2000" dirty="0"/>
          </a:p>
          <a:p>
            <a:pPr marL="109728" indent="0">
              <a:buNone/>
            </a:pPr>
            <a:r>
              <a:rPr lang="en-US" sz="2000" dirty="0" smtClean="0"/>
              <a:t>Implement exactions policy through carefully supported general legislation to the extent possible</a:t>
            </a:r>
          </a:p>
          <a:p>
            <a:pPr marL="109728" indent="0">
              <a:buNone/>
            </a:pPr>
            <a:endParaRPr lang="en-US" sz="1600" dirty="0"/>
          </a:p>
          <a:p>
            <a:pPr marL="109728" indent="0">
              <a:buNone/>
            </a:pPr>
            <a:r>
              <a:rPr lang="en-US" sz="2000" dirty="0" smtClean="0"/>
              <a:t>Don’t propose and don’t negotiate over exactions!!</a:t>
            </a:r>
          </a:p>
        </p:txBody>
      </p:sp>
    </p:spTree>
    <p:extLst>
      <p:ext uri="{BB962C8B-B14F-4D97-AF65-F5344CB8AC3E}">
        <p14:creationId xmlns:p14="http://schemas.microsoft.com/office/powerpoint/2010/main" val="3285687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304800"/>
            <a:ext cx="8610600" cy="1066800"/>
          </a:xfrm>
        </p:spPr>
        <p:txBody>
          <a:bodyPr>
            <a:normAutofit/>
          </a:bodyPr>
          <a:lstStyle/>
          <a:p>
            <a:r>
              <a:rPr lang="en-US" sz="3600" dirty="0" smtClean="0"/>
              <a:t>Advice</a:t>
            </a:r>
            <a:endParaRPr lang="en-US" sz="3600" b="1" i="1" dirty="0">
              <a:effectLst/>
            </a:endParaRPr>
          </a:p>
        </p:txBody>
      </p:sp>
      <p:sp>
        <p:nvSpPr>
          <p:cNvPr id="3" name="Subtitle 2"/>
          <p:cNvSpPr>
            <a:spLocks noGrp="1"/>
          </p:cNvSpPr>
          <p:nvPr>
            <p:ph type="subTitle" idx="4294967295"/>
          </p:nvPr>
        </p:nvSpPr>
        <p:spPr>
          <a:xfrm>
            <a:off x="914400" y="1600200"/>
            <a:ext cx="7696200" cy="5257800"/>
          </a:xfrm>
        </p:spPr>
        <p:txBody>
          <a:bodyPr>
            <a:noAutofit/>
          </a:bodyPr>
          <a:lstStyle/>
          <a:p>
            <a:pPr marL="109728" indent="0">
              <a:buNone/>
            </a:pPr>
            <a:r>
              <a:rPr lang="en-US" sz="2000" i="1" dirty="0" smtClean="0"/>
              <a:t>Litigation Process</a:t>
            </a:r>
            <a:r>
              <a:rPr lang="en-US" sz="2000" dirty="0" smtClean="0"/>
              <a:t>:</a:t>
            </a:r>
          </a:p>
          <a:p>
            <a:pPr marL="109728" indent="0">
              <a:buNone/>
            </a:pPr>
            <a:endParaRPr lang="en-US" sz="2000" dirty="0"/>
          </a:p>
          <a:p>
            <a:pPr marL="109728" indent="0">
              <a:buNone/>
            </a:pPr>
            <a:r>
              <a:rPr lang="en-US" sz="2000" dirty="0" smtClean="0"/>
              <a:t>Defend legislative vs </a:t>
            </a:r>
            <a:r>
              <a:rPr lang="en-US" sz="2000" i="1" dirty="0" smtClean="0"/>
              <a:t>ad hoc </a:t>
            </a:r>
            <a:r>
              <a:rPr lang="en-US" sz="2000" dirty="0" smtClean="0"/>
              <a:t>distinction</a:t>
            </a:r>
          </a:p>
          <a:p>
            <a:pPr marL="109728" indent="0">
              <a:buNone/>
            </a:pPr>
            <a:endParaRPr lang="en-US" sz="2000" dirty="0"/>
          </a:p>
          <a:p>
            <a:pPr marL="109728" indent="0">
              <a:buNone/>
            </a:pPr>
            <a:r>
              <a:rPr lang="en-US" sz="2000" dirty="0" smtClean="0"/>
              <a:t>Argue for a strict definition of a “demand”</a:t>
            </a:r>
          </a:p>
          <a:p>
            <a:pPr marL="109728" indent="0">
              <a:buNone/>
            </a:pPr>
            <a:endParaRPr lang="en-US" sz="2000" dirty="0"/>
          </a:p>
          <a:p>
            <a:pPr marL="109728" indent="0">
              <a:buNone/>
            </a:pPr>
            <a:r>
              <a:rPr lang="en-US" sz="2000" dirty="0"/>
              <a:t>A</a:t>
            </a:r>
            <a:r>
              <a:rPr lang="en-US" sz="2000" dirty="0" smtClean="0"/>
              <a:t>rgue that </a:t>
            </a:r>
            <a:r>
              <a:rPr lang="en-US" sz="2000" i="1" dirty="0" smtClean="0"/>
              <a:t>Koontz</a:t>
            </a:r>
            <a:r>
              <a:rPr lang="en-US" sz="2000" dirty="0" smtClean="0"/>
              <a:t> is properly viewed as a due process case</a:t>
            </a:r>
          </a:p>
          <a:p>
            <a:pPr marL="365760" lvl="1" indent="0">
              <a:buNone/>
            </a:pPr>
            <a:r>
              <a:rPr lang="en-US" sz="2000" dirty="0"/>
              <a:t>	</a:t>
            </a:r>
            <a:r>
              <a:rPr lang="en-US" sz="2000" dirty="0" smtClean="0"/>
              <a:t>and, accordingly, a deferential standard of review 	should apply in a Koontz-type challenges to a permit 	denial</a:t>
            </a:r>
          </a:p>
          <a:p>
            <a:pPr marL="822960" lvl="1" indent="-457200">
              <a:buAutoNum type="arabicPeriod"/>
            </a:pPr>
            <a:endParaRPr lang="en-US" sz="2000" dirty="0"/>
          </a:p>
        </p:txBody>
      </p:sp>
    </p:spTree>
    <p:extLst>
      <p:ext uri="{BB962C8B-B14F-4D97-AF65-F5344CB8AC3E}">
        <p14:creationId xmlns:p14="http://schemas.microsoft.com/office/powerpoint/2010/main" val="207884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8001000" cy="1066800"/>
          </a:xfrm>
        </p:spPr>
        <p:txBody>
          <a:bodyPr/>
          <a:lstStyle/>
          <a:p>
            <a:r>
              <a:rPr lang="en-US" sz="3600" b="1" dirty="0" smtClean="0"/>
              <a:t>What’s a Taking?</a:t>
            </a:r>
            <a:endParaRPr lang="en-US" sz="3600" b="1" dirty="0"/>
          </a:p>
        </p:txBody>
      </p:sp>
      <p:sp>
        <p:nvSpPr>
          <p:cNvPr id="3" name="Subtitle 2"/>
          <p:cNvSpPr>
            <a:spLocks noGrp="1"/>
          </p:cNvSpPr>
          <p:nvPr>
            <p:ph type="subTitle" idx="4294967295"/>
          </p:nvPr>
        </p:nvSpPr>
        <p:spPr>
          <a:xfrm>
            <a:off x="1066800" y="2438400"/>
            <a:ext cx="7162800" cy="3124200"/>
          </a:xfrm>
        </p:spPr>
        <p:txBody>
          <a:bodyPr>
            <a:normAutofit/>
          </a:bodyPr>
          <a:lstStyle/>
          <a:p>
            <a:pPr marL="0" indent="0" algn="ctr">
              <a:buNone/>
            </a:pPr>
            <a:r>
              <a:rPr lang="en-US" sz="4000" dirty="0" smtClean="0"/>
              <a:t>“Nor shall private property be taken for public use, without </a:t>
            </a:r>
            <a:r>
              <a:rPr lang="en-US" sz="4000" b="1" dirty="0" smtClean="0"/>
              <a:t>just compensation</a:t>
            </a:r>
            <a:r>
              <a:rPr lang="en-US" sz="4000" dirty="0" smtClean="0"/>
              <a:t>.”</a:t>
            </a:r>
          </a:p>
          <a:p>
            <a:pPr marL="0" indent="0" algn="l">
              <a:buNone/>
            </a:pPr>
            <a:endParaRPr lang="en-US" sz="1800" dirty="0"/>
          </a:p>
        </p:txBody>
      </p:sp>
    </p:spTree>
    <p:extLst>
      <p:ext uri="{BB962C8B-B14F-4D97-AF65-F5344CB8AC3E}">
        <p14:creationId xmlns:p14="http://schemas.microsoft.com/office/powerpoint/2010/main" val="3780091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90600" y="1828800"/>
            <a:ext cx="7162800" cy="3810000"/>
          </a:xfrm>
        </p:spPr>
        <p:txBody>
          <a:bodyPr>
            <a:noAutofit/>
          </a:bodyPr>
          <a:lstStyle/>
          <a:p>
            <a:pPr marL="82296" indent="0" algn="ctr">
              <a:buNone/>
            </a:pPr>
            <a:r>
              <a:rPr lang="en-US" sz="3600" i="1" dirty="0"/>
              <a:t>T</a:t>
            </a:r>
            <a:r>
              <a:rPr lang="en-US" sz="3600" i="1" dirty="0" smtClean="0"/>
              <a:t>hank </a:t>
            </a:r>
            <a:r>
              <a:rPr lang="en-US" sz="3600" i="1" dirty="0"/>
              <a:t>Y</a:t>
            </a:r>
            <a:r>
              <a:rPr lang="en-US" sz="3600" i="1" dirty="0" smtClean="0"/>
              <a:t>ou</a:t>
            </a:r>
          </a:p>
          <a:p>
            <a:pPr marL="82296" indent="0" algn="ctr">
              <a:buNone/>
            </a:pPr>
            <a:endParaRPr lang="en-US" sz="3600" i="1" dirty="0"/>
          </a:p>
          <a:p>
            <a:pPr marL="82296" indent="0" algn="ctr">
              <a:buNone/>
            </a:pPr>
            <a:r>
              <a:rPr lang="en-US" sz="3600" i="1" dirty="0" smtClean="0"/>
              <a:t>Questions?</a:t>
            </a:r>
          </a:p>
          <a:p>
            <a:pPr marL="82296" indent="0">
              <a:buNone/>
            </a:pPr>
            <a:endParaRPr lang="en-US" sz="2000" dirty="0"/>
          </a:p>
        </p:txBody>
      </p:sp>
    </p:spTree>
    <p:extLst>
      <p:ext uri="{BB962C8B-B14F-4D97-AF65-F5344CB8AC3E}">
        <p14:creationId xmlns:p14="http://schemas.microsoft.com/office/powerpoint/2010/main" val="36273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762000"/>
            <a:ext cx="8001000" cy="1066800"/>
          </a:xfrm>
        </p:spPr>
        <p:txBody>
          <a:bodyPr>
            <a:normAutofit/>
          </a:bodyPr>
          <a:lstStyle/>
          <a:p>
            <a:r>
              <a:rPr lang="en-US" sz="3600" b="1" dirty="0" smtClean="0"/>
              <a:t>What’s a </a:t>
            </a:r>
            <a:r>
              <a:rPr lang="en-US" sz="3600" dirty="0"/>
              <a:t>D</a:t>
            </a:r>
            <a:r>
              <a:rPr lang="en-US" sz="3600" b="1" dirty="0" smtClean="0"/>
              <a:t>ue </a:t>
            </a:r>
            <a:r>
              <a:rPr lang="en-US" sz="3600" dirty="0"/>
              <a:t>P</a:t>
            </a:r>
            <a:r>
              <a:rPr lang="en-US" sz="3600" b="1" dirty="0" smtClean="0"/>
              <a:t>rocess violation?</a:t>
            </a:r>
            <a:endParaRPr lang="en-US" sz="3600" b="1" dirty="0"/>
          </a:p>
        </p:txBody>
      </p:sp>
      <p:sp>
        <p:nvSpPr>
          <p:cNvPr id="3" name="Subtitle 2"/>
          <p:cNvSpPr>
            <a:spLocks noGrp="1"/>
          </p:cNvSpPr>
          <p:nvPr>
            <p:ph type="subTitle" idx="4294967295"/>
          </p:nvPr>
        </p:nvSpPr>
        <p:spPr>
          <a:xfrm>
            <a:off x="1371600" y="2590800"/>
            <a:ext cx="7010400" cy="2743200"/>
          </a:xfrm>
        </p:spPr>
        <p:txBody>
          <a:bodyPr>
            <a:normAutofit/>
          </a:bodyPr>
          <a:lstStyle/>
          <a:p>
            <a:pPr marL="0" indent="0" algn="ctr">
              <a:buNone/>
            </a:pPr>
            <a:r>
              <a:rPr lang="en-US" sz="4000" dirty="0" smtClean="0"/>
              <a:t>“</a:t>
            </a:r>
            <a:r>
              <a:rPr lang="en-US" sz="4000" dirty="0"/>
              <a:t>No person shall </a:t>
            </a:r>
            <a:r>
              <a:rPr lang="en-US" sz="4000" dirty="0" smtClean="0"/>
              <a:t>be . . . </a:t>
            </a:r>
            <a:r>
              <a:rPr lang="en-US" sz="4000" dirty="0"/>
              <a:t>deprived of life, liberty, or property, without due process of </a:t>
            </a:r>
            <a:r>
              <a:rPr lang="en-US" sz="4000" dirty="0" smtClean="0"/>
              <a:t>law.”</a:t>
            </a:r>
          </a:p>
          <a:p>
            <a:pPr marL="0" indent="0" algn="l">
              <a:buNone/>
            </a:pPr>
            <a:endParaRPr lang="en-US" sz="1800" dirty="0"/>
          </a:p>
        </p:txBody>
      </p:sp>
    </p:spTree>
    <p:extLst>
      <p:ext uri="{BB962C8B-B14F-4D97-AF65-F5344CB8AC3E}">
        <p14:creationId xmlns:p14="http://schemas.microsoft.com/office/powerpoint/2010/main" val="90043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Takings Claims</a:t>
            </a:r>
            <a:endParaRPr lang="en-US" sz="3600" b="1" dirty="0"/>
          </a:p>
        </p:txBody>
      </p:sp>
      <p:sp>
        <p:nvSpPr>
          <p:cNvPr id="3" name="Subtitle 2"/>
          <p:cNvSpPr>
            <a:spLocks noGrp="1"/>
          </p:cNvSpPr>
          <p:nvPr>
            <p:ph type="subTitle" idx="4294967295"/>
          </p:nvPr>
        </p:nvSpPr>
        <p:spPr>
          <a:xfrm>
            <a:off x="2438400" y="1524000"/>
            <a:ext cx="6705600" cy="4572000"/>
          </a:xfrm>
        </p:spPr>
        <p:txBody>
          <a:bodyPr>
            <a:normAutofit/>
          </a:bodyPr>
          <a:lstStyle/>
          <a:p>
            <a:pPr marL="0" indent="0" algn="l">
              <a:buNone/>
            </a:pPr>
            <a:endParaRPr lang="en-US" sz="1800" dirty="0" smtClean="0"/>
          </a:p>
          <a:p>
            <a:pPr marL="0" indent="0" algn="l">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51339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419" y="3124200"/>
            <a:ext cx="6033112"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1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1447800" y="1524000"/>
            <a:ext cx="7010400" cy="4572000"/>
          </a:xfrm>
        </p:spPr>
        <p:txBody>
          <a:bodyPr>
            <a:normAutofit/>
          </a:bodyPr>
          <a:lstStyle/>
          <a:p>
            <a:pPr algn="l"/>
            <a:r>
              <a:rPr lang="en-US" sz="2200" dirty="0" smtClean="0"/>
              <a:t>Direct appropriations and permanent </a:t>
            </a:r>
            <a:r>
              <a:rPr lang="en-US" sz="2200" dirty="0"/>
              <a:t>p</a:t>
            </a:r>
            <a:r>
              <a:rPr lang="en-US" sz="2200" dirty="0" smtClean="0"/>
              <a:t>hysical </a:t>
            </a:r>
            <a:r>
              <a:rPr lang="en-US" sz="2200" dirty="0"/>
              <a:t>o</a:t>
            </a:r>
            <a:r>
              <a:rPr lang="en-US" sz="2200" dirty="0" smtClean="0"/>
              <a:t>ccupations = </a:t>
            </a:r>
            <a:r>
              <a:rPr lang="en-US" sz="2200" i="1" dirty="0"/>
              <a:t>p</a:t>
            </a:r>
            <a:r>
              <a:rPr lang="en-US" sz="2200" i="1" dirty="0" smtClean="0"/>
              <a:t>er </a:t>
            </a:r>
            <a:r>
              <a:rPr lang="en-US" sz="2200" i="1" dirty="0"/>
              <a:t>s</a:t>
            </a:r>
            <a:r>
              <a:rPr lang="en-US" sz="2200" i="1" dirty="0" smtClean="0"/>
              <a:t>e </a:t>
            </a:r>
            <a:r>
              <a:rPr lang="en-US" sz="2200" dirty="0"/>
              <a:t>t</a:t>
            </a:r>
            <a:r>
              <a:rPr lang="en-US" sz="2200" dirty="0" smtClean="0"/>
              <a:t>akings.</a:t>
            </a:r>
          </a:p>
          <a:p>
            <a:pPr algn="l"/>
            <a:endParaRPr lang="en-US" sz="2200" dirty="0"/>
          </a:p>
          <a:p>
            <a:pPr marL="0" indent="0" algn="l">
              <a:buNone/>
            </a:pPr>
            <a:endParaRPr lang="en-US" sz="1800" dirty="0" smtClean="0"/>
          </a:p>
          <a:p>
            <a:pPr marL="0" indent="0" algn="l">
              <a:buNone/>
            </a:pP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38100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39037"/>
            <a:ext cx="4724400" cy="363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590800"/>
            <a:ext cx="5334000" cy="398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1+#ppt_w/2"/>
                                          </p:val>
                                        </p:tav>
                                        <p:tav tm="100000">
                                          <p:val>
                                            <p:strVal val="#ppt_x"/>
                                          </p:val>
                                        </p:tav>
                                      </p:tavLst>
                                    </p:anim>
                                    <p:anim calcmode="lin" valueType="num">
                                      <p:cBhvr additive="base">
                                        <p:cTn id="14"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304800"/>
            <a:ext cx="8001000" cy="1066800"/>
          </a:xfrm>
        </p:spPr>
        <p:txBody>
          <a:bodyPr>
            <a:normAutofit/>
          </a:bodyPr>
          <a:lstStyle/>
          <a:p>
            <a:r>
              <a:rPr lang="en-US" sz="3600" b="1" dirty="0" smtClean="0"/>
              <a:t>Types of “Inverse” Takings Claims</a:t>
            </a:r>
            <a:endParaRPr lang="en-US" sz="3600" b="1" dirty="0"/>
          </a:p>
        </p:txBody>
      </p:sp>
      <p:sp>
        <p:nvSpPr>
          <p:cNvPr id="3" name="Subtitle 2"/>
          <p:cNvSpPr>
            <a:spLocks noGrp="1"/>
          </p:cNvSpPr>
          <p:nvPr>
            <p:ph type="subTitle" idx="4294967295"/>
          </p:nvPr>
        </p:nvSpPr>
        <p:spPr>
          <a:xfrm>
            <a:off x="1371600" y="1447800"/>
            <a:ext cx="7162800" cy="4648200"/>
          </a:xfrm>
        </p:spPr>
        <p:txBody>
          <a:bodyPr>
            <a:normAutofit/>
          </a:bodyPr>
          <a:lstStyle/>
          <a:p>
            <a:pPr algn="l"/>
            <a:r>
              <a:rPr lang="en-US" sz="2200" dirty="0" smtClean="0"/>
              <a:t>Regulatory takings claims:</a:t>
            </a:r>
            <a:endParaRPr lang="en-US" sz="2000" dirty="0"/>
          </a:p>
          <a:p>
            <a:pPr marL="0" indent="0" algn="l">
              <a:buNone/>
            </a:pPr>
            <a:r>
              <a:rPr lang="en-US" sz="2200" dirty="0" smtClean="0"/>
              <a:t>	-- Total denials of all </a:t>
            </a:r>
            <a:r>
              <a:rPr lang="en-US" sz="2200" dirty="0"/>
              <a:t>v</a:t>
            </a:r>
            <a:r>
              <a:rPr lang="en-US" sz="2200" dirty="0" smtClean="0"/>
              <a:t>alue = </a:t>
            </a:r>
            <a:r>
              <a:rPr lang="en-US" sz="2200" i="1" dirty="0" smtClean="0"/>
              <a:t>Lucas per se 	</a:t>
            </a:r>
            <a:r>
              <a:rPr lang="en-US" sz="2200" dirty="0" smtClean="0"/>
              <a:t>takings.</a:t>
            </a:r>
            <a:endParaRPr lang="en-US" dirty="0" smtClean="0"/>
          </a:p>
          <a:p>
            <a:pPr marL="777240" lvl="2" indent="0">
              <a:buNone/>
            </a:pPr>
            <a:r>
              <a:rPr lang="en-US" sz="2200" dirty="0" smtClean="0"/>
              <a:t>	</a:t>
            </a:r>
            <a:endParaRPr lang="en-US" sz="1800" dirty="0" smtClean="0"/>
          </a:p>
          <a:p>
            <a:pPr marL="0" indent="0" algn="l">
              <a:buNone/>
            </a:pP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58118"/>
            <a:ext cx="4191000" cy="283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4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1500</TotalTime>
  <Words>3140</Words>
  <Application>Microsoft Office PowerPoint</Application>
  <PresentationFormat>On-screen Show (4:3)</PresentationFormat>
  <Paragraphs>333</Paragraphs>
  <Slides>50</Slides>
  <Notes>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PowerPoint Presentation</vt:lpstr>
      <vt:lpstr>What’s a Taking?</vt:lpstr>
      <vt:lpstr>What’s a Taking?</vt:lpstr>
      <vt:lpstr>What’s a Taking?</vt:lpstr>
      <vt:lpstr>What’s a Taking?</vt:lpstr>
      <vt:lpstr>What’s a Due Process violation?</vt:lpstr>
      <vt:lpstr>Types of Takings Claims</vt:lpstr>
      <vt:lpstr>Types of “Inverse” Takings Claims</vt:lpstr>
      <vt:lpstr>Types of “Inverse” Takings Claims</vt:lpstr>
      <vt:lpstr>Types of “Inverse” Takings Claims</vt:lpstr>
      <vt:lpstr>Types of “Inverse” Takings Claims</vt:lpstr>
      <vt:lpstr>Types of “Inverse” Takings Claims</vt:lpstr>
      <vt:lpstr>Types of “Inverse” Takings Claims</vt:lpstr>
      <vt:lpstr>Nollan v. CA Coastal Comm’n, 1987</vt:lpstr>
      <vt:lpstr>Dolan v. City of Tigard, 1994</vt:lpstr>
      <vt:lpstr>Dolan v. City of Tigard, 1994</vt:lpstr>
      <vt:lpstr>The Nollan/Dolan Question</vt:lpstr>
      <vt:lpstr>The Nollan/Dolan Standards</vt:lpstr>
      <vt:lpstr>Essential Nexus/Nollan</vt:lpstr>
      <vt:lpstr>Rough Proportionality/Dolan</vt:lpstr>
      <vt:lpstr>Under Nollan and Dolan, Burden of Proof is Placed on the Public!</vt:lpstr>
      <vt:lpstr>Some Key Issues After Nolan/Dolan</vt:lpstr>
      <vt:lpstr>And then Koontz</vt:lpstr>
      <vt:lpstr>Koontz:  Basic Facts I</vt:lpstr>
      <vt:lpstr>Koontz:  Basic Facts II</vt:lpstr>
      <vt:lpstr>Koontz:  Basic Facts III</vt:lpstr>
      <vt:lpstr>The Legal Issues in the Supreme Court</vt:lpstr>
      <vt:lpstr>The Court Decision – Issue #1</vt:lpstr>
      <vt:lpstr>The Court Decision – Issue #2</vt:lpstr>
      <vt:lpstr>Types of Monetary Exactions</vt:lpstr>
      <vt:lpstr>Questions about the Scope of Koontz</vt:lpstr>
      <vt:lpstr>Whither Takings Law After Koontz?</vt:lpstr>
      <vt:lpstr>What to Make of Koontz?</vt:lpstr>
      <vt:lpstr>APA Reaction to Koontz</vt:lpstr>
      <vt:lpstr>APA Reaction to Koontz</vt:lpstr>
      <vt:lpstr>Promising Snippets for Government Defendants . . . </vt:lpstr>
      <vt:lpstr>Why is Koontz so darn awful?</vt:lpstr>
      <vt:lpstr>Legal Incoherence of Applying Nollan/Dolan to Monetary Fees</vt:lpstr>
      <vt:lpstr>Legal Incoherence of Applying Nollan/Dolan to Monetary Fees</vt:lpstr>
      <vt:lpstr>Legal Incoherence of Applying Nollan/Dolan to Permit Denials</vt:lpstr>
      <vt:lpstr>Legal Incoherence of Applying Nollan/Dolan to Permit Denials</vt:lpstr>
      <vt:lpstr>What are Practical Implications of Koontz?</vt:lpstr>
      <vt:lpstr>Practical Implications of Koontz Ruling on Fees</vt:lpstr>
      <vt:lpstr>Practical Implications of Koontz Ruling on Permit Denials</vt:lpstr>
      <vt:lpstr>Practical Objections to Koontz Ruling on Permit Denials</vt:lpstr>
      <vt:lpstr>Practical Objections to Koontz Ruling on Permit Denials</vt:lpstr>
      <vt:lpstr>Local Government options after Koontz</vt:lpstr>
      <vt:lpstr>Advice</vt:lpstr>
      <vt:lpstr>Advice</vt:lpstr>
      <vt:lpstr>PowerPoint Presentation</vt:lpstr>
    </vt:vector>
  </TitlesOfParts>
  <Company>Vermont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Collins</dc:creator>
  <cp:lastModifiedBy>john echeverria</cp:lastModifiedBy>
  <cp:revision>158</cp:revision>
  <dcterms:created xsi:type="dcterms:W3CDTF">2013-04-04T19:32:20Z</dcterms:created>
  <dcterms:modified xsi:type="dcterms:W3CDTF">2014-02-20T20:25:33Z</dcterms:modified>
</cp:coreProperties>
</file>